
<file path=[Content_Types].xml><?xml version="1.0" encoding="utf-8"?>
<Types xmlns="http://schemas.openxmlformats.org/package/2006/content-types">
  <Default Extension="xml" ContentType="application/xml"/>
  <Default Extension="jpeg" ContentType="image/jpeg"/>
  <Default Extension="wmv" ContentType="video/x-ms-wmv"/>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9" r:id="rId1"/>
    <p:sldMasterId id="2147483703" r:id="rId2"/>
  </p:sldMasterIdLst>
  <p:notesMasterIdLst>
    <p:notesMasterId r:id="rId32"/>
  </p:notesMasterIdLst>
  <p:handoutMasterIdLst>
    <p:handoutMasterId r:id="rId33"/>
  </p:handoutMasterIdLst>
  <p:sldIdLst>
    <p:sldId id="367" r:id="rId3"/>
    <p:sldId id="498" r:id="rId4"/>
    <p:sldId id="451" r:id="rId5"/>
    <p:sldId id="503" r:id="rId6"/>
    <p:sldId id="488" r:id="rId7"/>
    <p:sldId id="501" r:id="rId8"/>
    <p:sldId id="479" r:id="rId9"/>
    <p:sldId id="480" r:id="rId10"/>
    <p:sldId id="529" r:id="rId11"/>
    <p:sldId id="508" r:id="rId12"/>
    <p:sldId id="509" r:id="rId13"/>
    <p:sldId id="510" r:id="rId14"/>
    <p:sldId id="483" r:id="rId15"/>
    <p:sldId id="470" r:id="rId16"/>
    <p:sldId id="518" r:id="rId17"/>
    <p:sldId id="519" r:id="rId18"/>
    <p:sldId id="515" r:id="rId19"/>
    <p:sldId id="516" r:id="rId20"/>
    <p:sldId id="506" r:id="rId21"/>
    <p:sldId id="521" r:id="rId22"/>
    <p:sldId id="523" r:id="rId23"/>
    <p:sldId id="524" r:id="rId24"/>
    <p:sldId id="528" r:id="rId25"/>
    <p:sldId id="526" r:id="rId26"/>
    <p:sldId id="530" r:id="rId27"/>
    <p:sldId id="525" r:id="rId28"/>
    <p:sldId id="512" r:id="rId29"/>
    <p:sldId id="513" r:id="rId30"/>
    <p:sldId id="514" r:id="rId31"/>
  </p:sldIdLst>
  <p:sldSz cx="9144000" cy="6858000" type="screen4x3"/>
  <p:notesSz cx="7315200" cy="9601200"/>
  <p:defaultTex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guide id="3" pos="2209">
          <p15:clr>
            <a:srgbClr val="A4A3A4"/>
          </p15:clr>
        </p15:guide>
        <p15:guide id="4" orient="horz" pos="3024">
          <p15:clr>
            <a:srgbClr val="A4A3A4"/>
          </p15:clr>
        </p15:guide>
        <p15:guide id="5" pos="230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nessa L. Griffin" initials="VL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709B"/>
    <a:srgbClr val="0066FF"/>
    <a:srgbClr val="0000CC"/>
    <a:srgbClr val="FF00FF"/>
    <a:srgbClr val="33CC33"/>
    <a:srgbClr val="0080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45" autoAdjust="0"/>
    <p:restoredTop sz="94615" autoAdjust="0"/>
  </p:normalViewPr>
  <p:slideViewPr>
    <p:cSldViewPr>
      <p:cViewPr varScale="1">
        <p:scale>
          <a:sx n="88" d="100"/>
          <a:sy n="88" d="100"/>
        </p:scale>
        <p:origin x="2032" y="184"/>
      </p:cViewPr>
      <p:guideLst>
        <p:guide orient="horz" pos="2160"/>
        <p:guide pos="2880"/>
      </p:guideLst>
    </p:cSldViewPr>
  </p:slideViewPr>
  <p:outlineViewPr>
    <p:cViewPr>
      <p:scale>
        <a:sx n="33" d="100"/>
        <a:sy n="33" d="100"/>
      </p:scale>
      <p:origin x="0" y="1458"/>
    </p:cViewPr>
  </p:outlineViewPr>
  <p:notesTextViewPr>
    <p:cViewPr>
      <p:scale>
        <a:sx n="1" d="1"/>
        <a:sy n="1" d="1"/>
      </p:scale>
      <p:origin x="0" y="0"/>
    </p:cViewPr>
  </p:notesTextViewPr>
  <p:sorterViewPr>
    <p:cViewPr>
      <p:scale>
        <a:sx n="82" d="100"/>
        <a:sy n="82" d="100"/>
      </p:scale>
      <p:origin x="0" y="3360"/>
    </p:cViewPr>
  </p:sorterViewPr>
  <p:notesViewPr>
    <p:cSldViewPr>
      <p:cViewPr varScale="1">
        <p:scale>
          <a:sx n="52" d="100"/>
          <a:sy n="52" d="100"/>
        </p:scale>
        <p:origin x="-2868" y="-96"/>
      </p:cViewPr>
      <p:guideLst>
        <p:guide orient="horz" pos="2928"/>
        <p:guide pos="2208"/>
        <p:guide pos="2209"/>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notesMaster" Target="notesMasters/notesMaster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handoutMaster" Target="handoutMasters/handoutMaster1.xml"/><Relationship Id="rId34" Type="http://schemas.openxmlformats.org/officeDocument/2006/relationships/commentAuthors" Target="commentAuthors.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170582" cy="480225"/>
          </a:xfrm>
          <a:prstGeom prst="rect">
            <a:avLst/>
          </a:prstGeom>
        </p:spPr>
        <p:txBody>
          <a:bodyPr vert="horz" lIns="95381" tIns="47690" rIns="95381" bIns="47690" rtlCol="0"/>
          <a:lstStyle>
            <a:lvl1pPr algn="l">
              <a:defRPr sz="1300"/>
            </a:lvl1pPr>
          </a:lstStyle>
          <a:p>
            <a:endParaRPr lang="en-US" dirty="0"/>
          </a:p>
        </p:txBody>
      </p:sp>
      <p:sp>
        <p:nvSpPr>
          <p:cNvPr id="3" name="Date Placeholder 2"/>
          <p:cNvSpPr>
            <a:spLocks noGrp="1"/>
          </p:cNvSpPr>
          <p:nvPr>
            <p:ph type="dt" sz="quarter" idx="1"/>
          </p:nvPr>
        </p:nvSpPr>
        <p:spPr>
          <a:xfrm>
            <a:off x="4142963" y="2"/>
            <a:ext cx="3170582" cy="480225"/>
          </a:xfrm>
          <a:prstGeom prst="rect">
            <a:avLst/>
          </a:prstGeom>
        </p:spPr>
        <p:txBody>
          <a:bodyPr vert="horz" lIns="95381" tIns="47690" rIns="95381" bIns="47690" rtlCol="0"/>
          <a:lstStyle>
            <a:lvl1pPr algn="r">
              <a:defRPr sz="1300"/>
            </a:lvl1pPr>
          </a:lstStyle>
          <a:p>
            <a:fld id="{A42874D9-8249-43F6-9ABD-6FE43C829D6B}" type="datetimeFigureOut">
              <a:rPr lang="en-US" smtClean="0"/>
              <a:pPr/>
              <a:t>4/6/16</a:t>
            </a:fld>
            <a:endParaRPr lang="en-US" dirty="0"/>
          </a:p>
        </p:txBody>
      </p:sp>
      <p:sp>
        <p:nvSpPr>
          <p:cNvPr id="4" name="Footer Placeholder 3"/>
          <p:cNvSpPr>
            <a:spLocks noGrp="1"/>
          </p:cNvSpPr>
          <p:nvPr>
            <p:ph type="ftr" sz="quarter" idx="2"/>
          </p:nvPr>
        </p:nvSpPr>
        <p:spPr>
          <a:xfrm>
            <a:off x="3" y="9119326"/>
            <a:ext cx="3170582" cy="480225"/>
          </a:xfrm>
          <a:prstGeom prst="rect">
            <a:avLst/>
          </a:prstGeom>
        </p:spPr>
        <p:txBody>
          <a:bodyPr vert="horz" lIns="95381" tIns="47690" rIns="95381" bIns="47690"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2963" y="9119326"/>
            <a:ext cx="3170582" cy="480225"/>
          </a:xfrm>
          <a:prstGeom prst="rect">
            <a:avLst/>
          </a:prstGeom>
        </p:spPr>
        <p:txBody>
          <a:bodyPr vert="horz" lIns="95381" tIns="47690" rIns="95381" bIns="47690" rtlCol="0" anchor="b"/>
          <a:lstStyle>
            <a:lvl1pPr algn="r">
              <a:defRPr sz="1300"/>
            </a:lvl1pPr>
          </a:lstStyle>
          <a:p>
            <a:fld id="{729302F0-492D-4074-8808-CEAB472D449A}" type="slidenum">
              <a:rPr lang="en-US" smtClean="0"/>
              <a:pPr/>
              <a:t>‹#›</a:t>
            </a:fld>
            <a:endParaRPr lang="en-US" dirty="0"/>
          </a:p>
        </p:txBody>
      </p:sp>
    </p:spTree>
    <p:extLst>
      <p:ext uri="{BB962C8B-B14F-4D97-AF65-F5344CB8AC3E}">
        <p14:creationId xmlns:p14="http://schemas.microsoft.com/office/powerpoint/2010/main" val="1176988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169920" cy="480060"/>
          </a:xfrm>
          <a:prstGeom prst="rect">
            <a:avLst/>
          </a:prstGeom>
        </p:spPr>
        <p:txBody>
          <a:bodyPr vert="horz" lIns="96830" tIns="48415" rIns="96830" bIns="48415" rtlCol="0"/>
          <a:lstStyle>
            <a:lvl1pPr algn="l">
              <a:defRPr sz="1300"/>
            </a:lvl1pPr>
          </a:lstStyle>
          <a:p>
            <a:endParaRPr lang="en-US" dirty="0"/>
          </a:p>
        </p:txBody>
      </p:sp>
      <p:sp>
        <p:nvSpPr>
          <p:cNvPr id="3" name="Date Placeholder 2"/>
          <p:cNvSpPr>
            <a:spLocks noGrp="1"/>
          </p:cNvSpPr>
          <p:nvPr>
            <p:ph type="dt" idx="1"/>
          </p:nvPr>
        </p:nvSpPr>
        <p:spPr>
          <a:xfrm>
            <a:off x="4143591" y="1"/>
            <a:ext cx="3169920" cy="480060"/>
          </a:xfrm>
          <a:prstGeom prst="rect">
            <a:avLst/>
          </a:prstGeom>
        </p:spPr>
        <p:txBody>
          <a:bodyPr vert="horz" lIns="96830" tIns="48415" rIns="96830" bIns="48415" rtlCol="0"/>
          <a:lstStyle>
            <a:lvl1pPr algn="r">
              <a:defRPr sz="1300"/>
            </a:lvl1pPr>
          </a:lstStyle>
          <a:p>
            <a:fld id="{B0CBEA6B-4442-4D9E-A1A2-5B60B632241E}" type="datetimeFigureOut">
              <a:rPr lang="en-US" smtClean="0"/>
              <a:pPr/>
              <a:t>4/6/16</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830" tIns="48415" rIns="96830" bIns="48415"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830" tIns="48415" rIns="96830" bIns="48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9119473"/>
            <a:ext cx="3169920" cy="480060"/>
          </a:xfrm>
          <a:prstGeom prst="rect">
            <a:avLst/>
          </a:prstGeom>
        </p:spPr>
        <p:txBody>
          <a:bodyPr vert="horz" lIns="96830" tIns="48415" rIns="96830" bIns="48415"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91" y="9119473"/>
            <a:ext cx="3169920" cy="480060"/>
          </a:xfrm>
          <a:prstGeom prst="rect">
            <a:avLst/>
          </a:prstGeom>
        </p:spPr>
        <p:txBody>
          <a:bodyPr vert="horz" lIns="96830" tIns="48415" rIns="96830" bIns="48415" rtlCol="0" anchor="b"/>
          <a:lstStyle>
            <a:lvl1pPr algn="r">
              <a:defRPr sz="1300"/>
            </a:lvl1pPr>
          </a:lstStyle>
          <a:p>
            <a:fld id="{231797B9-2ACC-4AF5-B364-675CCFAEBE01}" type="slidenum">
              <a:rPr lang="en-US" smtClean="0"/>
              <a:pPr/>
              <a:t>‹#›</a:t>
            </a:fld>
            <a:endParaRPr lang="en-US" dirty="0"/>
          </a:p>
        </p:txBody>
      </p:sp>
    </p:spTree>
    <p:extLst>
      <p:ext uri="{BB962C8B-B14F-4D97-AF65-F5344CB8AC3E}">
        <p14:creationId xmlns:p14="http://schemas.microsoft.com/office/powerpoint/2010/main" val="614098865"/>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6"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ospas-sarsat.org/beacons/406bcns.htm" TargetMode="External"/><Relationship Id="rId4" Type="http://schemas.openxmlformats.org/officeDocument/2006/relationships/hyperlink" Target="http://www.cospas-sarsat.org/beacons/121bcns.htm"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A68DD0F-5268-4399-913D-5075B8616408}" type="slidenum">
              <a:rPr lang="en-US" altLang="en-US"/>
              <a:pPr/>
              <a:t>6</a:t>
            </a:fld>
            <a:endParaRPr lang="en-US" altLang="en-US" dirty="0"/>
          </a:p>
        </p:txBody>
      </p:sp>
      <p:sp>
        <p:nvSpPr>
          <p:cNvPr id="24578" name="Rectangle 2"/>
          <p:cNvSpPr>
            <a:spLocks noGrp="1" noRot="1" noChangeAspect="1" noChangeArrowheads="1" noTextEdit="1"/>
          </p:cNvSpPr>
          <p:nvPr>
            <p:ph type="sldImg"/>
          </p:nvPr>
        </p:nvSpPr>
        <p:spPr>
          <a:xfrm>
            <a:off x="1258888" y="719138"/>
            <a:ext cx="4800600" cy="3600450"/>
          </a:xfrm>
          <a:ln/>
        </p:spPr>
      </p:sp>
      <p:sp>
        <p:nvSpPr>
          <p:cNvPr id="24579" name="Rectangle 3"/>
          <p:cNvSpPr>
            <a:spLocks noGrp="1" noChangeArrowheads="1"/>
          </p:cNvSpPr>
          <p:nvPr>
            <p:ph type="body" idx="1"/>
          </p:nvPr>
        </p:nvSpPr>
        <p:spPr>
          <a:xfrm>
            <a:off x="975361" y="4560570"/>
            <a:ext cx="5364480" cy="4320540"/>
          </a:xfrm>
        </p:spPr>
        <p:txBody>
          <a:bodyPr/>
          <a:lstStyle/>
          <a:p>
            <a:pPr eaLnBrk="0" hangingPunct="0">
              <a:spcBef>
                <a:spcPct val="50000"/>
              </a:spcBef>
            </a:pPr>
            <a:r>
              <a:rPr lang="en-US" altLang="en-US" b="1" i="1" dirty="0"/>
              <a:t>COSPAS: Which loosely translates into:  “The Space System for the Search of Vessels in Distress”</a:t>
            </a:r>
          </a:p>
          <a:p>
            <a:pPr fontAlgn="b"/>
            <a:r>
              <a:rPr lang="en-GB" altLang="en-US" dirty="0"/>
              <a:t>The beginnings of Sarsat date back to 1970 when a plane carrying two U.S. congressmen crashed in a remote region of Alaska. A massive search and rescue effort was mounted, but to this day, no trace of them or their aircraft has ever been found. In reaction to this tragedy, the US congress mandated that all aircraft in the United States carry an Emergency Locator Transmitter (ELT). This device was designed to automatically activate after a crash and transmit a homing signal. </a:t>
            </a:r>
          </a:p>
          <a:p>
            <a:pPr fontAlgn="b"/>
            <a:r>
              <a:rPr lang="en-GB" altLang="en-US" dirty="0"/>
              <a:t>Since satellite technology was still in its infancy, the frequency selected for ELT transmissions was 121.5 MHz, the international aviation distress frequency. This system worked, but had many limitations. The frequency was cluttered, there was no way to verify who the signal was from, and most importantly, another aircraft had to be within range to receive the signal. </a:t>
            </a:r>
          </a:p>
          <a:p>
            <a:pPr fontAlgn="b"/>
            <a:r>
              <a:rPr lang="en-GB" altLang="en-US" dirty="0"/>
              <a:t>After several years, the limitations of ELTs began to outweigh their benefits. At that time, a satellite based system was conceived. It would operate on a frequency reserved only for emergency beacons (406 MHz), it would have a digital signal that uniquely identified each beacon, and it would provide global coverage.</a:t>
            </a:r>
          </a:p>
          <a:p>
            <a:endParaRPr lang="en-GB" altLang="en-US" dirty="0"/>
          </a:p>
          <a:p>
            <a:endParaRPr lang="en-GB" altLang="en-US" dirty="0"/>
          </a:p>
        </p:txBody>
      </p:sp>
      <p:sp>
        <p:nvSpPr>
          <p:cNvPr id="24580" name="Text Box 4"/>
          <p:cNvSpPr txBox="1">
            <a:spLocks noChangeArrowheads="1"/>
          </p:cNvSpPr>
          <p:nvPr/>
        </p:nvSpPr>
        <p:spPr bwMode="auto">
          <a:xfrm>
            <a:off x="829736" y="8822773"/>
            <a:ext cx="5476239" cy="56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426" tIns="48713" rIns="97426" bIns="48713">
            <a:spAutoFit/>
          </a:bodyPr>
          <a:lstStyle/>
          <a:p>
            <a:pPr algn="ctr"/>
            <a:r>
              <a:rPr lang="en-US" altLang="en-US" sz="1500" b="1" dirty="0">
                <a:effectLst>
                  <a:outerShdw blurRad="38100" dist="38100" dir="2700000" algn="tl">
                    <a:srgbClr val="C0C0C0"/>
                  </a:outerShdw>
                </a:effectLst>
              </a:rPr>
              <a:t>In short, Cospas-Sarsat takes the “search” out of </a:t>
            </a:r>
          </a:p>
          <a:p>
            <a:pPr algn="ctr"/>
            <a:r>
              <a:rPr lang="en-US" altLang="en-US" sz="1500" b="1" dirty="0">
                <a:effectLst>
                  <a:outerShdw blurRad="38100" dist="38100" dir="2700000" algn="tl">
                    <a:srgbClr val="C0C0C0"/>
                  </a:outerShdw>
                </a:effectLst>
              </a:rPr>
              <a:t>Search &amp; Rescue</a:t>
            </a:r>
          </a:p>
        </p:txBody>
      </p:sp>
    </p:spTree>
    <p:extLst>
      <p:ext uri="{BB962C8B-B14F-4D97-AF65-F5344CB8AC3E}">
        <p14:creationId xmlns:p14="http://schemas.microsoft.com/office/powerpoint/2010/main" val="359942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060C48-BD7F-4450-BBD7-7D34C9BF12AA}" type="slidenum">
              <a:rPr lang="en-US" altLang="en-US"/>
              <a:pPr/>
              <a:t>7</a:t>
            </a:fld>
            <a:endParaRPr lang="en-US" altLang="en-US" dirty="0"/>
          </a:p>
        </p:txBody>
      </p:sp>
      <p:sp>
        <p:nvSpPr>
          <p:cNvPr id="26626" name="Rectangle 2"/>
          <p:cNvSpPr>
            <a:spLocks noGrp="1" noRot="1" noChangeAspect="1" noChangeArrowheads="1" noTextEdit="1"/>
          </p:cNvSpPr>
          <p:nvPr>
            <p:ph type="sldImg"/>
          </p:nvPr>
        </p:nvSpPr>
        <p:spPr>
          <a:xfrm>
            <a:off x="1258888" y="719138"/>
            <a:ext cx="4800600" cy="3600450"/>
          </a:xfrm>
          <a:ln/>
        </p:spPr>
      </p:sp>
      <p:sp>
        <p:nvSpPr>
          <p:cNvPr id="26627" name="Rectangle 3"/>
          <p:cNvSpPr>
            <a:spLocks noGrp="1" noChangeArrowheads="1"/>
          </p:cNvSpPr>
          <p:nvPr>
            <p:ph type="body" idx="1"/>
          </p:nvPr>
        </p:nvSpPr>
        <p:spPr>
          <a:xfrm>
            <a:off x="975361" y="4560570"/>
            <a:ext cx="5364480" cy="4320540"/>
          </a:xfrm>
        </p:spPr>
        <p:txBody>
          <a:bodyPr/>
          <a:lstStyle/>
          <a:p>
            <a:pPr fontAlgn="b"/>
            <a:r>
              <a:rPr lang="en-GB" altLang="en-US" dirty="0"/>
              <a:t>This international system was developed at the height of the cold war as an humanitarian system to save lives regardless of nationalities.  This system is provided by the contributing governments free of charge.  The only cost is a one time cost for the purchase of the beacons unlike some of the commercial system which usually have a combination of beacon cost as well as a subscription fee.   </a:t>
            </a:r>
          </a:p>
        </p:txBody>
      </p:sp>
    </p:spTree>
    <p:extLst>
      <p:ext uri="{BB962C8B-B14F-4D97-AF65-F5344CB8AC3E}">
        <p14:creationId xmlns:p14="http://schemas.microsoft.com/office/powerpoint/2010/main" val="1475977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2355AB-C1B9-46F1-8D01-E7AF259533C9}" type="slidenum">
              <a:rPr lang="en-US" altLang="en-US"/>
              <a:pPr/>
              <a:t>8</a:t>
            </a:fld>
            <a:endParaRPr lang="en-US" altLang="en-US" dirty="0"/>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p:txBody>
          <a:bodyPr/>
          <a:lstStyle/>
          <a:p>
            <a:pPr fontAlgn="b"/>
            <a:r>
              <a:rPr lang="en-GB" altLang="en-US" sz="1000" dirty="0"/>
              <a:t>The search and rescue satellite system provides alerting services for the following types of beacons: </a:t>
            </a:r>
          </a:p>
          <a:p>
            <a:pPr fontAlgn="b">
              <a:buFontTx/>
              <a:buChar char="•"/>
            </a:pPr>
            <a:r>
              <a:rPr lang="en-GB" altLang="en-US" sz="1000" dirty="0"/>
              <a:t>Emergency Locator Transmitters (ELTs) for aviation use </a:t>
            </a:r>
          </a:p>
          <a:p>
            <a:pPr fontAlgn="b">
              <a:buFontTx/>
              <a:buChar char="•"/>
            </a:pPr>
            <a:r>
              <a:rPr lang="en-GB" altLang="en-US" sz="1000" dirty="0"/>
              <a:t>Emergency Position-Indicating Radio Beacons (EPIRBs) for maritime use </a:t>
            </a:r>
          </a:p>
          <a:p>
            <a:pPr fontAlgn="b">
              <a:buFontTx/>
              <a:buChar char="•"/>
            </a:pPr>
            <a:r>
              <a:rPr lang="en-GB" altLang="en-US" sz="1000" dirty="0"/>
              <a:t>Personal Locator Beacons (PLBs) for applications which are neither aviation or maritime </a:t>
            </a:r>
          </a:p>
          <a:p>
            <a:pPr fontAlgn="b"/>
            <a:r>
              <a:rPr lang="en-GB" altLang="en-US" sz="1000" dirty="0"/>
              <a:t>Beacons operating at </a:t>
            </a:r>
            <a:r>
              <a:rPr lang="en-GB" altLang="en-US" sz="1000" dirty="0">
                <a:hlinkClick r:id="rId3"/>
              </a:rPr>
              <a:t>406 MHz</a:t>
            </a:r>
            <a:r>
              <a:rPr lang="en-GB" altLang="en-US" sz="1000" dirty="0"/>
              <a:t> and </a:t>
            </a:r>
            <a:r>
              <a:rPr lang="en-GB" altLang="en-US" sz="1000" dirty="0">
                <a:hlinkClick r:id="rId4"/>
              </a:rPr>
              <a:t>121.5 MHz</a:t>
            </a:r>
            <a:r>
              <a:rPr lang="en-GB" altLang="en-US" sz="1000" dirty="0"/>
              <a:t> are compatible with the Cospas-Sarsat System; however, the operational capabilities of the System are different for these two types of beacons. </a:t>
            </a:r>
          </a:p>
          <a:p>
            <a:pPr fontAlgn="b"/>
            <a:r>
              <a:rPr lang="en-GB" altLang="en-US" sz="1000" dirty="0"/>
              <a:t>An analogue 121.5 MHz distress beacon is a small electronic device that emits a radio signal to help rescue authorities locate your position in a life-threatening emergency. The signal is picked up by polar-orbiting satellites and aircraft monitoring the 121.5 MHz frequency.</a:t>
            </a:r>
          </a:p>
          <a:p>
            <a:pPr fontAlgn="b"/>
            <a:r>
              <a:rPr lang="en-GB" altLang="en-US" sz="1000" dirty="0"/>
              <a:t>When these devices are detected by satellite, you can be located to within 20 kilometres. Aircraft can home on your beacon signals leading them directly to the target. Detection takes an average of 90 minutes in Australia but can be up to five hours.</a:t>
            </a:r>
          </a:p>
          <a:p>
            <a:pPr fontAlgn="b"/>
            <a:r>
              <a:rPr lang="en-GB" altLang="en-US" sz="1000" dirty="0"/>
              <a:t>The 406 MHz distress beacon emits both an analogue 121.5 MHz signal and a digital 406 MHz signal. The digital signal carries a code which identifies the beacon while the analogue signal is to enable aircraft to home on location. That digital code can be cross referenced with a database of registered 406 MHz beacon owners held at AMSA which identifies who is in trouble and what type of situation they are in. This enables the search and rescue authorities to tailor a response to the emergency situation.</a:t>
            </a:r>
          </a:p>
          <a:p>
            <a:pPr fontAlgn="b"/>
            <a:r>
              <a:rPr lang="en-GB" altLang="en-US" sz="1000" dirty="0"/>
              <a:t>A 406 MHz beacon narrows its position to within 5 kilometres. This can be reduced to just 120 metres if the beacon includes a Global Positioning System. Detection of 406 MHz beacons can be near instantaneous from a geo-stationary satellite.</a:t>
            </a:r>
          </a:p>
          <a:p>
            <a:endParaRPr lang="en-GB" altLang="en-US" sz="1000" dirty="0"/>
          </a:p>
        </p:txBody>
      </p:sp>
    </p:spTree>
    <p:extLst>
      <p:ext uri="{BB962C8B-B14F-4D97-AF65-F5344CB8AC3E}">
        <p14:creationId xmlns:p14="http://schemas.microsoft.com/office/powerpoint/2010/main" val="834949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5043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805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90686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0F394-B593-4CA5-A4A8-A56510488C64}" type="slidenum">
              <a:rPr lang="en-US" altLang="en-US"/>
              <a:pPr/>
              <a:t>13</a:t>
            </a:fld>
            <a:endParaRPr lang="en-US" altLang="en-US" dirty="0"/>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p:txBody>
          <a:bodyPr/>
          <a:lstStyle/>
          <a:p>
            <a:r>
              <a:rPr lang="en-GB" altLang="en-US" dirty="0"/>
              <a:t>The best of both worlds, combining the global coverage of GEO satellites and the Doppler location abilities of LEO satellites.</a:t>
            </a:r>
          </a:p>
          <a:p>
            <a:endParaRPr lang="en-GB" altLang="en-US" dirty="0"/>
          </a:p>
          <a:p>
            <a:r>
              <a:rPr lang="en-GB" altLang="en-US" dirty="0"/>
              <a:t>Also allows detection of disasters in GEO shadow areas.</a:t>
            </a:r>
          </a:p>
          <a:p>
            <a:endParaRPr lang="en-GB" altLang="en-US" dirty="0"/>
          </a:p>
          <a:p>
            <a:pPr algn="just"/>
            <a:r>
              <a:rPr lang="en-GB" altLang="en-US" dirty="0">
                <a:ea typeface="Arial Unicode MS" pitchFamily="34" charset="-128"/>
                <a:cs typeface="Arial Unicode MS" pitchFamily="34" charset="-128"/>
              </a:rPr>
              <a:t>The LEOSAR system has the unique advantage of providing a Doppler location capability, and at 406 MHz, complete coverage of the globe.  However, the LEOSAR coverage is not continuous and the users in distress may have to wait for a satellite to come into visibility of their beacon.</a:t>
            </a:r>
          </a:p>
          <a:p>
            <a:pPr algn="just"/>
            <a:r>
              <a:rPr lang="en-GB" altLang="en-US" dirty="0">
                <a:ea typeface="Arial Unicode MS" pitchFamily="34" charset="-128"/>
                <a:cs typeface="Arial Unicode MS" pitchFamily="34" charset="-128"/>
              </a:rPr>
              <a:t> </a:t>
            </a:r>
          </a:p>
          <a:p>
            <a:pPr algn="just"/>
            <a:r>
              <a:rPr lang="en-GB" altLang="en-US" dirty="0">
                <a:ea typeface="Arial Unicode MS" pitchFamily="34" charset="-128"/>
                <a:cs typeface="Arial Unicode MS" pitchFamily="34" charset="-128"/>
              </a:rPr>
              <a:t>Geostationary (GEO) satellites are at a fixed position relative to the Earth, thereby providing continuous coverage of a specific geographic area.  However, the GEOSAR coverage is limited to about 75</a:t>
            </a:r>
            <a:r>
              <a:rPr lang="en-GB" altLang="en-US" baseline="30000" dirty="0">
                <a:ea typeface="Arial Unicode MS" pitchFamily="34" charset="-128"/>
                <a:cs typeface="Arial Unicode MS" pitchFamily="34" charset="-128"/>
              </a:rPr>
              <a:t>o</a:t>
            </a:r>
            <a:r>
              <a:rPr lang="en-GB" altLang="en-US" dirty="0">
                <a:ea typeface="Arial Unicode MS" pitchFamily="34" charset="-128"/>
                <a:cs typeface="Arial Unicode MS" pitchFamily="34" charset="-128"/>
              </a:rPr>
              <a:t> latitude, and the GEOSAR system has no independent location capability.  To take full advantage of the real-time GEO satellite alerting capability, the distress beacon must be designed to transmit position data derived from global navigation satellite systems (GNSS) such as GLONASS or GPS, in its distress message.</a:t>
            </a:r>
          </a:p>
          <a:p>
            <a:pPr algn="just"/>
            <a:r>
              <a:rPr lang="en-GB" altLang="en-US" dirty="0">
                <a:ea typeface="Arial Unicode MS" pitchFamily="34" charset="-128"/>
                <a:cs typeface="Arial Unicode MS" pitchFamily="34" charset="-128"/>
              </a:rPr>
              <a:t> </a:t>
            </a:r>
          </a:p>
          <a:p>
            <a:pPr algn="just"/>
            <a:r>
              <a:rPr lang="en-GB" altLang="en-US" dirty="0">
                <a:cs typeface="Times New Roman" pitchFamily="18" charset="0"/>
              </a:rPr>
              <a:t/>
            </a:r>
            <a:br>
              <a:rPr lang="en-GB" altLang="en-US" dirty="0">
                <a:cs typeface="Times New Roman" pitchFamily="18" charset="0"/>
              </a:rPr>
            </a:br>
            <a:endParaRPr lang="en-GB" altLang="en-US" dirty="0"/>
          </a:p>
          <a:p>
            <a:endParaRPr lang="en-GB" altLang="en-US" dirty="0"/>
          </a:p>
          <a:p>
            <a:endParaRPr lang="en-GB" altLang="en-US" dirty="0"/>
          </a:p>
        </p:txBody>
      </p:sp>
    </p:spTree>
    <p:extLst>
      <p:ext uri="{BB962C8B-B14F-4D97-AF65-F5344CB8AC3E}">
        <p14:creationId xmlns:p14="http://schemas.microsoft.com/office/powerpoint/2010/main" val="1731159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5479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 MEOSATs</a:t>
            </a:r>
            <a:r>
              <a:rPr lang="en-US" baseline="0" dirty="0" smtClean="0"/>
              <a:t> (18 DASS and 1 GALILEO) – Two ground stations at FL and HI with networked coverage. </a:t>
            </a:r>
            <a:endParaRPr lang="en-US" dirty="0"/>
          </a:p>
        </p:txBody>
      </p:sp>
      <p:sp>
        <p:nvSpPr>
          <p:cNvPr id="4" name="Slide Number Placeholder 3"/>
          <p:cNvSpPr>
            <a:spLocks noGrp="1"/>
          </p:cNvSpPr>
          <p:nvPr>
            <p:ph type="sldNum" sz="quarter" idx="10"/>
          </p:nvPr>
        </p:nvSpPr>
        <p:spPr/>
        <p:txBody>
          <a:bodyPr/>
          <a:lstStyle/>
          <a:p>
            <a:fld id="{231797B9-2ACC-4AF5-B364-675CCFAEBE01}"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867706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85AE48-EA96-4696-AE2E-A68FAC4F0026}" type="datetime1">
              <a:rPr lang="en-US" smtClean="0">
                <a:solidFill>
                  <a:prstClr val="black">
                    <a:tint val="75000"/>
                  </a:prstClr>
                </a:solidFill>
              </a:rPr>
              <a:pPr/>
              <a:t>4/6/16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469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8F081F-1E62-4D50-A70C-F013968F25D6}" type="datetime1">
              <a:rPr lang="en-US" smtClean="0">
                <a:solidFill>
                  <a:prstClr val="black">
                    <a:tint val="75000"/>
                  </a:prstClr>
                </a:solidFill>
              </a:rPr>
              <a:pPr/>
              <a:t>4/6/16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9088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6B2244-BF7C-4B3F-B6E8-425AC14F0827}" type="datetime1">
              <a:rPr lang="en-US" smtClean="0">
                <a:solidFill>
                  <a:prstClr val="black">
                    <a:tint val="75000"/>
                  </a:prstClr>
                </a:solidFill>
              </a:rPr>
              <a:pPr/>
              <a:t>4/6/16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6443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456AC1-5D2E-40B7-9F9D-4D2A51E25203}" type="datetime1">
              <a:rPr lang="en-US" smtClean="0">
                <a:solidFill>
                  <a:prstClr val="black">
                    <a:tint val="75000"/>
                  </a:prstClr>
                </a:solidFill>
              </a:rPr>
              <a:pPr/>
              <a:t>4/6/16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5410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89184B-CDA9-46FF-A34B-C13D7125402B}" type="datetime1">
              <a:rPr lang="en-US" smtClean="0">
                <a:solidFill>
                  <a:prstClr val="black">
                    <a:tint val="75000"/>
                  </a:prstClr>
                </a:solidFill>
              </a:rPr>
              <a:pPr/>
              <a:t>4/6/16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1410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17E2F7-C03B-4ABF-BFEC-ACE48ECA0E11}" type="datetime1">
              <a:rPr lang="en-US" smtClean="0">
                <a:solidFill>
                  <a:prstClr val="black">
                    <a:tint val="75000"/>
                  </a:prstClr>
                </a:solidFill>
              </a:rPr>
              <a:pPr/>
              <a:t>4/6/16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862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880B6E-29E1-4148-B899-DF9B90CABEF0}" type="datetime1">
              <a:rPr lang="en-US" smtClean="0">
                <a:solidFill>
                  <a:prstClr val="black">
                    <a:tint val="75000"/>
                  </a:prstClr>
                </a:solidFill>
              </a:rPr>
              <a:pPr/>
              <a:t>4/6/16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4093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37F461-D231-452E-938F-CB98FEF9D3B0}" type="datetime1">
              <a:rPr lang="en-US" smtClean="0">
                <a:solidFill>
                  <a:prstClr val="black">
                    <a:tint val="75000"/>
                  </a:prstClr>
                </a:solidFill>
              </a:rPr>
              <a:pPr/>
              <a:t>4/6/16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9784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84A195-FFBF-437D-9F46-ACB41618C253}" type="datetime1">
              <a:rPr lang="en-US" smtClean="0">
                <a:solidFill>
                  <a:prstClr val="black">
                    <a:tint val="75000"/>
                  </a:prstClr>
                </a:solidFill>
              </a:rPr>
              <a:pPr/>
              <a:t>4/6/16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4747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AD17EF-787C-4B0E-B027-C0CD515CA953}" type="datetime1">
              <a:rPr lang="en-US" smtClean="0">
                <a:solidFill>
                  <a:prstClr val="black">
                    <a:tint val="75000"/>
                  </a:prstClr>
                </a:solidFill>
              </a:rPr>
              <a:pPr/>
              <a:t>4/6/16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9510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1A0179-0BE6-4994-BC17-7F06C52921A9}" type="datetime1">
              <a:rPr lang="en-US" smtClean="0">
                <a:solidFill>
                  <a:prstClr val="black">
                    <a:tint val="75000"/>
                  </a:prstClr>
                </a:solidFill>
              </a:rPr>
              <a:pPr/>
              <a:t>4/6/16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2393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8BD62E-7C34-487C-B2EB-853159E41DEE}" type="datetime1">
              <a:rPr lang="en-US" smtClean="0">
                <a:solidFill>
                  <a:prstClr val="black">
                    <a:tint val="75000"/>
                  </a:prstClr>
                </a:solidFill>
              </a:rPr>
              <a:pPr/>
              <a:t>4/6/16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1753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5F45D-842D-45A5-9634-74AFEC349D43}" type="datetime1">
              <a:rPr lang="en-US" smtClean="0">
                <a:solidFill>
                  <a:prstClr val="black">
                    <a:tint val="75000"/>
                  </a:prstClr>
                </a:solidFill>
              </a:rPr>
              <a:pPr/>
              <a:t>4/6/16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556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BD5F40-6A30-42D6-B6C6-96CA36A9019B}" type="datetime1">
              <a:rPr lang="en-US" smtClean="0">
                <a:solidFill>
                  <a:prstClr val="black">
                    <a:tint val="75000"/>
                  </a:prstClr>
                </a:solidFill>
              </a:rPr>
              <a:pPr/>
              <a:t>4/6/16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9658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855F4E-8839-4A12-B7CB-BE483C29CB50}" type="datetime1">
              <a:rPr lang="en-US" smtClean="0">
                <a:solidFill>
                  <a:prstClr val="black">
                    <a:tint val="75000"/>
                  </a:prstClr>
                </a:solidFill>
              </a:rPr>
              <a:pPr/>
              <a:t>4/6/16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7541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934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dirty="0"/>
          </a:p>
        </p:txBody>
      </p:sp>
      <p:sp>
        <p:nvSpPr>
          <p:cNvPr id="5" name="Slide Number Placeholder 4"/>
          <p:cNvSpPr>
            <a:spLocks noGrp="1"/>
          </p:cNvSpPr>
          <p:nvPr>
            <p:ph type="sldNum" sz="quarter" idx="10"/>
          </p:nvPr>
        </p:nvSpPr>
        <p:spPr>
          <a:xfrm>
            <a:off x="7239000" y="6553200"/>
            <a:ext cx="1905000" cy="457200"/>
          </a:xfrm>
        </p:spPr>
        <p:txBody>
          <a:bodyPr/>
          <a:lstStyle>
            <a:lvl1pPr>
              <a:defRPr/>
            </a:lvl1pPr>
          </a:lstStyle>
          <a:p>
            <a:fld id="{58EE02C0-A964-4C9B-B6CA-EE789DDFAF00}" type="slidenum">
              <a:rPr lang="en-US" altLang="en-US"/>
              <a:pPr/>
              <a:t>‹#›</a:t>
            </a:fld>
            <a:endParaRPr lang="en-US" altLang="en-US" dirty="0"/>
          </a:p>
        </p:txBody>
      </p:sp>
    </p:spTree>
    <p:extLst>
      <p:ext uri="{BB962C8B-B14F-4D97-AF65-F5344CB8AC3E}">
        <p14:creationId xmlns:p14="http://schemas.microsoft.com/office/powerpoint/2010/main" val="323376654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EDDF46-5F48-43CA-BF92-6C027A92CD59}" type="datetime1">
              <a:rPr lang="en-US" smtClean="0">
                <a:solidFill>
                  <a:prstClr val="black">
                    <a:tint val="75000"/>
                  </a:prstClr>
                </a:solidFill>
              </a:rPr>
              <a:pPr/>
              <a:t>4/6/16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4289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FF3DFA-0BD8-44CF-B422-794B5E47A25B}" type="datetime1">
              <a:rPr lang="en-US" smtClean="0">
                <a:solidFill>
                  <a:prstClr val="black">
                    <a:tint val="75000"/>
                  </a:prstClr>
                </a:solidFill>
              </a:rPr>
              <a:pPr/>
              <a:t>4/6/16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6369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C5A9D2-D3DE-4247-BDF0-984EF9269193}" type="datetime1">
              <a:rPr lang="en-US" smtClean="0">
                <a:solidFill>
                  <a:prstClr val="black">
                    <a:tint val="75000"/>
                  </a:prstClr>
                </a:solidFill>
              </a:rPr>
              <a:pPr/>
              <a:t>4/6/16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6742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7FD096-870C-4C88-A140-981AC53C7989}" type="datetime1">
              <a:rPr lang="en-US" smtClean="0">
                <a:solidFill>
                  <a:prstClr val="black">
                    <a:tint val="75000"/>
                  </a:prstClr>
                </a:solidFill>
              </a:rPr>
              <a:pPr/>
              <a:t>4/6/16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142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C2B781-827C-43B5-B1AB-2B8CA56AEC87}" type="datetime1">
              <a:rPr lang="en-US" smtClean="0">
                <a:solidFill>
                  <a:prstClr val="black">
                    <a:tint val="75000"/>
                  </a:prstClr>
                </a:solidFill>
              </a:rPr>
              <a:pPr/>
              <a:t>4/6/16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0747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8F785-6B7A-4DBD-84CD-806964EFCA7A}" type="datetime1">
              <a:rPr lang="en-US" smtClean="0">
                <a:solidFill>
                  <a:prstClr val="black">
                    <a:tint val="75000"/>
                  </a:prstClr>
                </a:solidFill>
              </a:rPr>
              <a:pPr/>
              <a:t>4/6/16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266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B5E82-59B0-4D89-9093-ACC121DF4C10}" type="datetime1">
              <a:rPr lang="en-US" smtClean="0">
                <a:solidFill>
                  <a:prstClr val="black">
                    <a:tint val="75000"/>
                  </a:prstClr>
                </a:solidFill>
              </a:rPr>
              <a:pPr/>
              <a:t>4/6/16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21062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l="6584" t="10269" r="6586" b="79462"/>
          <a:stretch/>
        </p:blipFill>
        <p:spPr>
          <a:xfrm>
            <a:off x="-11876" y="0"/>
            <a:ext cx="9155875" cy="355005"/>
          </a:xfrm>
          <a:prstGeom prst="rect">
            <a:avLst/>
          </a:prstGeom>
        </p:spPr>
      </p:pic>
      <p:sp>
        <p:nvSpPr>
          <p:cNvPr id="7" name="Rectangle 6"/>
          <p:cNvSpPr/>
          <p:nvPr/>
        </p:nvSpPr>
        <p:spPr>
          <a:xfrm>
            <a:off x="0" y="1547219"/>
            <a:ext cx="9144000" cy="5043589"/>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p:nvSpPr>
        <p:spPr>
          <a:xfrm>
            <a:off x="0" y="421573"/>
            <a:ext cx="9144000" cy="105097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Placeholder 1"/>
          <p:cNvSpPr>
            <a:spLocks noGrp="1"/>
          </p:cNvSpPr>
          <p:nvPr>
            <p:ph type="title"/>
          </p:nvPr>
        </p:nvSpPr>
        <p:spPr>
          <a:xfrm>
            <a:off x="457200" y="322142"/>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90C1005-F39C-4028-81FA-DD83A1CA3BEA}" type="datetime1">
              <a:rPr lang="en-US" smtClean="0">
                <a:solidFill>
                  <a:prstClr val="black">
                    <a:tint val="75000"/>
                  </a:prstClr>
                </a:solidFill>
              </a:rPr>
              <a:pPr defTabSz="457200"/>
              <a:t>4/6/16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A2714A5-1229-4647-B0D8-F7E1A6513B92}" type="slidenum">
              <a:rPr lang="en-US" smtClean="0">
                <a:solidFill>
                  <a:prstClr val="black">
                    <a:tint val="75000"/>
                  </a:prstClr>
                </a:solidFill>
              </a:rPr>
              <a:pPr defTabSz="457200"/>
              <a:t>‹#›</a:t>
            </a:fld>
            <a:endParaRPr lang="en-US" dirty="0">
              <a:solidFill>
                <a:prstClr val="black">
                  <a:tint val="75000"/>
                </a:prstClr>
              </a:solidFill>
            </a:endParaRPr>
          </a:p>
        </p:txBody>
      </p:sp>
      <p:sp>
        <p:nvSpPr>
          <p:cNvPr id="10" name="Slide Number Placeholder 1"/>
          <p:cNvSpPr txBox="1">
            <a:spLocks/>
          </p:cNvSpPr>
          <p:nvPr/>
        </p:nvSpPr>
        <p:spPr>
          <a:xfrm>
            <a:off x="8001000" y="6543675"/>
            <a:ext cx="1082332" cy="24447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F22BA6-8700-4F45-9169-6D48D69520B7}" type="slidenum">
              <a:rPr lang="en-US" smtClean="0">
                <a:solidFill>
                  <a:prstClr val="black">
                    <a:lumMod val="65000"/>
                  </a:prstClr>
                </a:solidFill>
              </a:rPr>
              <a:pPr/>
              <a:t>‹#›</a:t>
            </a:fld>
            <a:endParaRPr lang="en-US" dirty="0" smtClean="0">
              <a:solidFill>
                <a:prstClr val="black">
                  <a:lumMod val="65000"/>
                </a:prstClr>
              </a:solidFill>
            </a:endParaRPr>
          </a:p>
        </p:txBody>
      </p:sp>
      <p:pic>
        <p:nvPicPr>
          <p:cNvPr id="11" name="Picture 10" descr="earthimage-5.png"/>
          <p:cNvPicPr>
            <a:picLocks noChangeAspect="1"/>
          </p:cNvPicPr>
          <p:nvPr/>
        </p:nvPicPr>
        <p:blipFill>
          <a:blip r:embed="rId14" cstate="print"/>
          <a:srcRect t="19037" b="75647"/>
          <a:stretch>
            <a:fillRect/>
          </a:stretch>
        </p:blipFill>
        <p:spPr>
          <a:xfrm>
            <a:off x="0" y="0"/>
            <a:ext cx="9144000" cy="355005"/>
          </a:xfrm>
          <a:prstGeom prst="rect">
            <a:avLst/>
          </a:prstGeom>
        </p:spPr>
      </p:pic>
    </p:spTree>
    <p:extLst>
      <p:ext uri="{BB962C8B-B14F-4D97-AF65-F5344CB8AC3E}">
        <p14:creationId xmlns:p14="http://schemas.microsoft.com/office/powerpoint/2010/main" val="24700823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lvl1pPr algn="ctr" defTabSz="914400" rtl="0" eaLnBrk="1" latinLnBrk="0" hangingPunct="1">
        <a:spcBef>
          <a:spcPct val="0"/>
        </a:spcBef>
        <a:buNone/>
        <a:defRPr sz="4400" kern="1200">
          <a:solidFill>
            <a:srgbClr val="3D7499"/>
          </a:solidFill>
          <a:latin typeface="Arial Narrow" panose="020B0606020202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4" cstate="print">
            <a:extLst>
              <a:ext uri="{28A0092B-C50C-407E-A947-70E740481C1C}">
                <a14:useLocalDpi xmlns:a14="http://schemas.microsoft.com/office/drawing/2010/main" val="0"/>
              </a:ext>
            </a:extLst>
          </a:blip>
          <a:srcRect l="6584" t="10269" r="6586" b="79462"/>
          <a:stretch/>
        </p:blipFill>
        <p:spPr>
          <a:xfrm>
            <a:off x="-11876" y="0"/>
            <a:ext cx="9155875" cy="355005"/>
          </a:xfrm>
          <a:prstGeom prst="rect">
            <a:avLst/>
          </a:prstGeom>
        </p:spPr>
      </p:pic>
      <p:sp>
        <p:nvSpPr>
          <p:cNvPr id="7" name="Rectangle 6"/>
          <p:cNvSpPr/>
          <p:nvPr/>
        </p:nvSpPr>
        <p:spPr>
          <a:xfrm>
            <a:off x="0" y="1547219"/>
            <a:ext cx="9144000" cy="5043589"/>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p:nvSpPr>
        <p:spPr>
          <a:xfrm>
            <a:off x="0" y="421573"/>
            <a:ext cx="9144000" cy="105097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Placeholder 1"/>
          <p:cNvSpPr>
            <a:spLocks noGrp="1"/>
          </p:cNvSpPr>
          <p:nvPr>
            <p:ph type="title"/>
          </p:nvPr>
        </p:nvSpPr>
        <p:spPr>
          <a:xfrm>
            <a:off x="457200" y="322142"/>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557269B-675A-4EAF-8BFA-0BF763BDA749}" type="datetime1">
              <a:rPr lang="en-US" smtClean="0">
                <a:solidFill>
                  <a:prstClr val="black">
                    <a:tint val="75000"/>
                  </a:prstClr>
                </a:solidFill>
              </a:rPr>
              <a:pPr defTabSz="457200"/>
              <a:t>4/6/16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A2714A5-1229-4647-B0D8-F7E1A6513B92}" type="slidenum">
              <a:rPr lang="en-US" smtClean="0">
                <a:solidFill>
                  <a:prstClr val="black">
                    <a:tint val="75000"/>
                  </a:prstClr>
                </a:solidFill>
              </a:rPr>
              <a:pPr defTabSz="457200"/>
              <a:t>‹#›</a:t>
            </a:fld>
            <a:endParaRPr lang="en-US" dirty="0">
              <a:solidFill>
                <a:prstClr val="black">
                  <a:tint val="75000"/>
                </a:prstClr>
              </a:solidFill>
            </a:endParaRPr>
          </a:p>
        </p:txBody>
      </p:sp>
      <p:sp>
        <p:nvSpPr>
          <p:cNvPr id="10" name="Slide Number Placeholder 1"/>
          <p:cNvSpPr txBox="1">
            <a:spLocks/>
          </p:cNvSpPr>
          <p:nvPr/>
        </p:nvSpPr>
        <p:spPr>
          <a:xfrm>
            <a:off x="8001000" y="6543675"/>
            <a:ext cx="1082332" cy="24447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F22BA6-8700-4F45-9169-6D48D69520B7}" type="slidenum">
              <a:rPr lang="en-US" smtClean="0">
                <a:solidFill>
                  <a:prstClr val="black">
                    <a:lumMod val="65000"/>
                  </a:prstClr>
                </a:solidFill>
              </a:rPr>
              <a:pPr/>
              <a:t>‹#›</a:t>
            </a:fld>
            <a:endParaRPr lang="en-US" dirty="0" smtClean="0">
              <a:solidFill>
                <a:prstClr val="black">
                  <a:lumMod val="65000"/>
                </a:prstClr>
              </a:solidFill>
            </a:endParaRPr>
          </a:p>
        </p:txBody>
      </p:sp>
      <p:pic>
        <p:nvPicPr>
          <p:cNvPr id="11" name="Picture 10" descr="earthimage-5.png"/>
          <p:cNvPicPr>
            <a:picLocks noChangeAspect="1"/>
          </p:cNvPicPr>
          <p:nvPr/>
        </p:nvPicPr>
        <p:blipFill>
          <a:blip r:embed="rId15" cstate="print"/>
          <a:srcRect t="19037" b="75647"/>
          <a:stretch>
            <a:fillRect/>
          </a:stretch>
        </p:blipFill>
        <p:spPr>
          <a:xfrm>
            <a:off x="0" y="0"/>
            <a:ext cx="9144000" cy="355005"/>
          </a:xfrm>
          <a:prstGeom prst="rect">
            <a:avLst/>
          </a:prstGeom>
        </p:spPr>
      </p:pic>
    </p:spTree>
    <p:extLst>
      <p:ext uri="{BB962C8B-B14F-4D97-AF65-F5344CB8AC3E}">
        <p14:creationId xmlns:p14="http://schemas.microsoft.com/office/powerpoint/2010/main" val="30084207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9" r:id="rId12"/>
  </p:sldLayoutIdLst>
  <p:hf sldNum="0" hdr="0" ftr="0" dt="0"/>
  <p:txStyles>
    <p:titleStyle>
      <a:lvl1pPr algn="ctr" defTabSz="914400" rtl="0" eaLnBrk="1" latinLnBrk="0" hangingPunct="1">
        <a:spcBef>
          <a:spcPct val="0"/>
        </a:spcBef>
        <a:buNone/>
        <a:defRPr sz="4400" kern="1200">
          <a:solidFill>
            <a:srgbClr val="3D7499"/>
          </a:solidFill>
          <a:latin typeface="Arial Narrow" panose="020B0606020202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arsat.noaa.gov/" TargetMode="External"/><Relationship Id="rId4" Type="http://schemas.openxmlformats.org/officeDocument/2006/relationships/hyperlink" Target="http://www.cospas-sarsat.int/en/" TargetMode="External"/><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9.xml"/><Relationship Id="rId5" Type="http://schemas.openxmlformats.org/officeDocument/2006/relationships/image" Target="../media/image34.png"/><Relationship Id="rId1" Type="http://schemas.microsoft.com/office/2007/relationships/media" Target="../media/media2.wmv"/><Relationship Id="rId2" Type="http://schemas.openxmlformats.org/officeDocument/2006/relationships/video" Target="../media/media2.wmv"/></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5.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image" Target="../media/image7.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20.png"/><Relationship Id="rId1" Type="http://schemas.microsoft.com/office/2007/relationships/media" Target="../media/media1.wmv"/><Relationship Id="rId2" Type="http://schemas.openxmlformats.org/officeDocument/2006/relationships/video" Target="../media/media1.wm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6" name="Subtitle 2"/>
          <p:cNvSpPr>
            <a:spLocks noGrp="1"/>
          </p:cNvSpPr>
          <p:nvPr>
            <p:ph type="subTitle" idx="1"/>
          </p:nvPr>
        </p:nvSpPr>
        <p:spPr>
          <a:xfrm>
            <a:off x="397824" y="4572000"/>
            <a:ext cx="8389915" cy="2390358"/>
          </a:xfrm>
        </p:spPr>
        <p:txBody>
          <a:bodyPr/>
          <a:lstStyle/>
          <a:p>
            <a:pPr algn="ctr"/>
            <a:r>
              <a:rPr lang="en-US" dirty="0" smtClean="0">
                <a:solidFill>
                  <a:srgbClr val="3B709B"/>
                </a:solidFill>
                <a:latin typeface="Arial Narrow" pitchFamily="34" charset="0"/>
              </a:rPr>
              <a:t>                                                   11 April 2016</a:t>
            </a:r>
          </a:p>
          <a:p>
            <a:pPr algn="l"/>
            <a:r>
              <a:rPr lang="en-US" dirty="0" smtClean="0">
                <a:solidFill>
                  <a:srgbClr val="9B9DA0"/>
                </a:solidFill>
                <a:latin typeface="Arial Narrow" pitchFamily="34" charset="0"/>
                <a:hlinkClick r:id="rId3"/>
              </a:rPr>
              <a:t>http://www.sarsat.noaa.gov</a:t>
            </a:r>
            <a:endParaRPr lang="en-US" dirty="0" smtClean="0">
              <a:solidFill>
                <a:srgbClr val="9B9DA0"/>
              </a:solidFill>
              <a:latin typeface="Arial Narrow" pitchFamily="34" charset="0"/>
            </a:endParaRPr>
          </a:p>
          <a:p>
            <a:pPr algn="l"/>
            <a:r>
              <a:rPr lang="en-US" dirty="0">
                <a:solidFill>
                  <a:srgbClr val="9B9DA0"/>
                </a:solidFill>
                <a:latin typeface="Arial Narrow" pitchFamily="34" charset="0"/>
                <a:hlinkClick r:id="rId4"/>
              </a:rPr>
              <a:t>http://</a:t>
            </a:r>
            <a:r>
              <a:rPr lang="en-US" dirty="0" smtClean="0">
                <a:solidFill>
                  <a:srgbClr val="9B9DA0"/>
                </a:solidFill>
                <a:latin typeface="Arial Narrow" pitchFamily="34" charset="0"/>
                <a:hlinkClick r:id="rId4"/>
              </a:rPr>
              <a:t>www.cospas-sarsat.int</a:t>
            </a:r>
            <a:endParaRPr lang="en-US" dirty="0">
              <a:solidFill>
                <a:srgbClr val="9B9DA0"/>
              </a:solidFill>
              <a:latin typeface="Arial Narrow" pitchFamily="34" charset="0"/>
              <a:cs typeface="Arial" pitchFamily="34" charset="0"/>
            </a:endParaRPr>
          </a:p>
        </p:txBody>
      </p:sp>
      <p:sp>
        <p:nvSpPr>
          <p:cNvPr id="27" name="TextBox 26"/>
          <p:cNvSpPr txBox="1"/>
          <p:nvPr/>
        </p:nvSpPr>
        <p:spPr>
          <a:xfrm>
            <a:off x="397824" y="6314658"/>
            <a:ext cx="8389916" cy="261610"/>
          </a:xfrm>
          <a:prstGeom prst="rect">
            <a:avLst/>
          </a:prstGeom>
          <a:noFill/>
        </p:spPr>
        <p:txBody>
          <a:bodyPr wrap="square" rtlCol="0">
            <a:spAutoFit/>
          </a:bodyPr>
          <a:lstStyle/>
          <a:p>
            <a:pPr algn="ctr" defTabSz="457200"/>
            <a:r>
              <a:rPr lang="en-US" sz="1100" dirty="0" smtClean="0">
                <a:solidFill>
                  <a:prstClr val="black">
                    <a:lumMod val="65000"/>
                    <a:lumOff val="35000"/>
                  </a:prstClr>
                </a:solidFill>
                <a:latin typeface="Arial Narrow" pitchFamily="34" charset="0"/>
              </a:rPr>
              <a:t>NOAA Satellite and Information Service  |  Office of Satellite and Product Operations</a:t>
            </a:r>
            <a:endParaRPr lang="en-US" sz="1100" dirty="0">
              <a:solidFill>
                <a:prstClr val="black">
                  <a:lumMod val="65000"/>
                  <a:lumOff val="35000"/>
                </a:prstClr>
              </a:solidFill>
              <a:latin typeface="Arial Narrow" pitchFamily="34" charset="0"/>
            </a:endParaRPr>
          </a:p>
        </p:txBody>
      </p:sp>
      <p:sp>
        <p:nvSpPr>
          <p:cNvPr id="28" name="Title 1"/>
          <p:cNvSpPr txBox="1">
            <a:spLocks/>
          </p:cNvSpPr>
          <p:nvPr/>
        </p:nvSpPr>
        <p:spPr>
          <a:xfrm>
            <a:off x="304800" y="2514600"/>
            <a:ext cx="9007433" cy="1916250"/>
          </a:xfrm>
          <a:prstGeom prst="rect">
            <a:avLst/>
          </a:prstGeom>
        </p:spPr>
        <p:txBody>
          <a:bodyPr vert="horz" lIns="91440" tIns="45720" rIns="91440" bIns="45720" rtlCol="0" anchor="ctr">
            <a:normAutofit fontScale="77500" lnSpcReduction="20000"/>
          </a:bodyPr>
          <a:lstStyle/>
          <a:p>
            <a:pPr defTabSz="457200">
              <a:spcBef>
                <a:spcPct val="0"/>
              </a:spcBef>
              <a:defRPr/>
            </a:pPr>
            <a:r>
              <a:rPr lang="en-US" sz="4400" b="1" dirty="0" smtClean="0">
                <a:solidFill>
                  <a:prstClr val="white"/>
                </a:solidFill>
                <a:latin typeface="Arial Narrow" pitchFamily="34" charset="0"/>
              </a:rPr>
              <a:t>Medium-altitude </a:t>
            </a:r>
            <a:r>
              <a:rPr lang="en-US" sz="4400" b="1" dirty="0">
                <a:solidFill>
                  <a:prstClr val="white"/>
                </a:solidFill>
                <a:latin typeface="Arial Narrow" pitchFamily="34" charset="0"/>
              </a:rPr>
              <a:t>Earth Orbiting Search and Rescue</a:t>
            </a:r>
          </a:p>
          <a:p>
            <a:pPr defTabSz="457200">
              <a:spcBef>
                <a:spcPct val="0"/>
              </a:spcBef>
              <a:defRPr/>
            </a:pPr>
            <a:r>
              <a:rPr lang="en-US" sz="4400" b="1" dirty="0" smtClean="0">
                <a:solidFill>
                  <a:prstClr val="white"/>
                </a:solidFill>
                <a:latin typeface="Arial Narrow" pitchFamily="34" charset="0"/>
              </a:rPr>
              <a:t>(</a:t>
            </a:r>
            <a:r>
              <a:rPr lang="en-US" sz="4400" b="1" dirty="0">
                <a:solidFill>
                  <a:prstClr val="white"/>
                </a:solidFill>
                <a:latin typeface="Arial Narrow" pitchFamily="34" charset="0"/>
              </a:rPr>
              <a:t>MEOSAR): Globally Designed Next Generation of Satellite-Aided Search and </a:t>
            </a:r>
            <a:r>
              <a:rPr lang="en-US" sz="4400" b="1" dirty="0" smtClean="0">
                <a:solidFill>
                  <a:prstClr val="white"/>
                </a:solidFill>
                <a:latin typeface="Arial Narrow" pitchFamily="34" charset="0"/>
              </a:rPr>
              <a:t>Rescue </a:t>
            </a:r>
            <a:endParaRPr lang="en-US" sz="2400" b="1" i="1" dirty="0" smtClean="0">
              <a:solidFill>
                <a:prstClr val="white"/>
              </a:solidFill>
              <a:latin typeface="Arial Narrow" pitchFamily="34" charset="0"/>
            </a:endParaRPr>
          </a:p>
          <a:p>
            <a:pPr defTabSz="457200">
              <a:spcBef>
                <a:spcPct val="0"/>
              </a:spcBef>
              <a:defRPr/>
            </a:pPr>
            <a:r>
              <a:rPr lang="en-US" sz="2400" b="1" i="1" dirty="0" smtClean="0">
                <a:solidFill>
                  <a:prstClr val="white"/>
                </a:solidFill>
                <a:latin typeface="Arial Narrow" pitchFamily="34" charset="0"/>
                <a:cs typeface="Arial" panose="020B0604020202020204" pitchFamily="34" charset="0"/>
              </a:rPr>
              <a:t>Christopher O’Connors NESDIS/OPSO/SPSD </a:t>
            </a:r>
          </a:p>
          <a:p>
            <a:pPr defTabSz="457200">
              <a:spcBef>
                <a:spcPct val="0"/>
              </a:spcBef>
              <a:defRPr/>
            </a:pPr>
            <a:r>
              <a:rPr lang="en-US" sz="2400" b="1" i="1" dirty="0" smtClean="0">
                <a:solidFill>
                  <a:prstClr val="white"/>
                </a:solidFill>
                <a:latin typeface="Arial Narrow" pitchFamily="34" charset="0"/>
                <a:cs typeface="Arial" panose="020B0604020202020204" pitchFamily="34" charset="0"/>
              </a:rPr>
              <a:t>Deputy Chief, Satellite Products and Services Division and SARSAT Program Manager</a:t>
            </a:r>
            <a:endParaRPr lang="en-US" sz="24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3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txBox="1">
            <a:spLocks noChangeArrowheads="1"/>
          </p:cNvSpPr>
          <p:nvPr/>
        </p:nvSpPr>
        <p:spPr>
          <a:xfrm>
            <a:off x="-19334" y="6244988"/>
            <a:ext cx="7772400" cy="762000"/>
          </a:xfrm>
          <a:prstGeom prst="rect">
            <a:avLst/>
          </a:prstGeom>
        </p:spPr>
        <p:txBody>
          <a:bodyPr vert="horz" lIns="91436" tIns="45718" rIns="91436" bIns="45718"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marL="54862">
              <a:tabLst>
                <a:tab pos="0" algn="l"/>
                <a:tab pos="914354" algn="l"/>
                <a:tab pos="1828709" algn="l"/>
                <a:tab pos="2743063" algn="l"/>
                <a:tab pos="3657417" algn="l"/>
                <a:tab pos="4571772" algn="l"/>
                <a:tab pos="5486126" algn="l"/>
                <a:tab pos="6400480" algn="l"/>
                <a:tab pos="7314835" algn="l"/>
                <a:tab pos="8229189" algn="l"/>
                <a:tab pos="9143543" algn="l"/>
                <a:tab pos="10057898" algn="l"/>
              </a:tabLst>
              <a:defRPr/>
            </a:pPr>
            <a:endParaRPr lang="en-GB" sz="2200" dirty="0">
              <a:solidFill>
                <a:schemeClr val="tx2">
                  <a:tint val="100000"/>
                  <a:shade val="90000"/>
                  <a:satMod val="250000"/>
                  <a:alpha val="100000"/>
                </a:schemeClr>
              </a:solidFill>
            </a:endParaRPr>
          </a:p>
        </p:txBody>
      </p:sp>
      <p:sp>
        <p:nvSpPr>
          <p:cNvPr id="7" name="Footer Placeholder 3"/>
          <p:cNvSpPr txBox="1">
            <a:spLocks/>
          </p:cNvSpPr>
          <p:nvPr/>
        </p:nvSpPr>
        <p:spPr>
          <a:xfrm>
            <a:off x="1598608" y="5791202"/>
            <a:ext cx="4211638" cy="274639"/>
          </a:xfrm>
          <a:prstGeom prst="rect">
            <a:avLst/>
          </a:prstGeom>
        </p:spPr>
        <p:txBody>
          <a:bodyPr vert="horz" lIns="91436" tIns="45718" rIns="91436" bIns="45718" rtlCol="0" anchor="ctr"/>
          <a:lstStyle>
            <a:defPPr>
              <a:defRPr lang="en-US"/>
            </a:defPPr>
            <a:lvl1pPr marL="0" algn="r" defTabSz="914400" rtl="0" eaLnBrk="1" latinLnBrk="0" hangingPunct="1">
              <a:defRPr sz="1000" kern="1200" cap="all" spc="2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mtClean="0"/>
              <a:t>CRC-MEOSAR-Feb08</a:t>
            </a:r>
            <a:endParaRPr lang="en-GB"/>
          </a:p>
        </p:txBody>
      </p:sp>
      <p:pic>
        <p:nvPicPr>
          <p:cNvPr id="10" name="Picture 9" descr="LEO two modes.png"/>
          <p:cNvPicPr>
            <a:picLocks noChangeAspect="1"/>
          </p:cNvPicPr>
          <p:nvPr/>
        </p:nvPicPr>
        <p:blipFill>
          <a:blip r:embed="rId3" cstate="print"/>
          <a:stretch>
            <a:fillRect/>
          </a:stretch>
        </p:blipFill>
        <p:spPr>
          <a:xfrm>
            <a:off x="1374385" y="1600200"/>
            <a:ext cx="6130934" cy="4953000"/>
          </a:xfrm>
          <a:prstGeom prst="rect">
            <a:avLst/>
          </a:prstGeom>
        </p:spPr>
      </p:pic>
      <p:sp>
        <p:nvSpPr>
          <p:cNvPr id="2" name="Title 1"/>
          <p:cNvSpPr>
            <a:spLocks noGrp="1"/>
          </p:cNvSpPr>
          <p:nvPr>
            <p:ph type="title"/>
          </p:nvPr>
        </p:nvSpPr>
        <p:spPr>
          <a:xfrm>
            <a:off x="304800" y="322142"/>
            <a:ext cx="8610600" cy="1143000"/>
          </a:xfrm>
        </p:spPr>
        <p:txBody>
          <a:bodyPr>
            <a:normAutofit/>
          </a:bodyPr>
          <a:lstStyle/>
          <a:p>
            <a:r>
              <a:rPr lang="en-US" sz="3200" dirty="0" smtClean="0"/>
              <a:t>Present LEOSAR System Two Modes of Operation</a:t>
            </a:r>
            <a:endParaRPr lang="en-US" sz="3200" dirty="0"/>
          </a:p>
        </p:txBody>
      </p:sp>
    </p:spTree>
    <p:extLst>
      <p:ext uri="{BB962C8B-B14F-4D97-AF65-F5344CB8AC3E}">
        <p14:creationId xmlns:p14="http://schemas.microsoft.com/office/powerpoint/2010/main" val="1978903014"/>
      </p:ext>
    </p:extLst>
  </p:cSld>
  <p:clrMapOvr>
    <a:masterClrMapping/>
  </p:clrMapOvr>
  <mc:AlternateContent xmlns:mc="http://schemas.openxmlformats.org/markup-compatibility/2006" xmlns:p14="http://schemas.microsoft.com/office/powerpoint/2010/main">
    <mc:Choice Requires="p14">
      <p:transition p14:dur="0" advTm="8000"/>
    </mc:Choice>
    <mc:Fallback xmlns="">
      <p:transition advTm="8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762001" y="1524001"/>
            <a:ext cx="3381375" cy="2551012"/>
          </a:xfrm>
          <a:prstGeom prst="rect">
            <a:avLst/>
          </a:prstGeom>
          <a:noFill/>
          <a:ln w="9525">
            <a:noFill/>
            <a:miter lim="800000"/>
            <a:headEnd/>
            <a:tailEnd/>
          </a:ln>
        </p:spPr>
      </p:pic>
      <p:sp>
        <p:nvSpPr>
          <p:cNvPr id="6" name="TextBox 5"/>
          <p:cNvSpPr txBox="1"/>
          <p:nvPr/>
        </p:nvSpPr>
        <p:spPr>
          <a:xfrm>
            <a:off x="4724400" y="1229848"/>
            <a:ext cx="4191000" cy="3139317"/>
          </a:xfrm>
          <a:prstGeom prst="rect">
            <a:avLst/>
          </a:prstGeom>
          <a:noFill/>
        </p:spPr>
        <p:txBody>
          <a:bodyPr wrap="square" lIns="91436" tIns="45718" rIns="91436" bIns="45718" rtlCol="0">
            <a:spAutoFit/>
          </a:bodyPr>
          <a:lstStyle/>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Transmit signals: ½ second bursts, one burst every 50 seconds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Each burst contains 120 bits of digital information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The job of a LUT is to get the burst(s) relayed via satellite, and as possible, “independently” compute a location</a:t>
            </a:r>
          </a:p>
          <a:p>
            <a:pPr marL="285750" indent="-285750">
              <a:buFont typeface="Arial" panose="020B0604020202020204" pitchFamily="34" charset="0"/>
              <a:buChar char="•"/>
            </a:pPr>
            <a:endParaRPr lang="en-US" dirty="0"/>
          </a:p>
        </p:txBody>
      </p:sp>
      <p:pic>
        <p:nvPicPr>
          <p:cNvPr id="7" name="Picture 2" descr="http://www.cospas-sarsat.org/Images/General/dopplerExplanation.gif"/>
          <p:cNvPicPr>
            <a:picLocks noChangeAspect="1" noChangeArrowheads="1"/>
          </p:cNvPicPr>
          <p:nvPr/>
        </p:nvPicPr>
        <p:blipFill>
          <a:blip r:embed="rId4" cstate="print"/>
          <a:srcRect/>
          <a:stretch>
            <a:fillRect/>
          </a:stretch>
        </p:blipFill>
        <p:spPr bwMode="auto">
          <a:xfrm>
            <a:off x="4876802" y="4419603"/>
            <a:ext cx="3876675" cy="1857375"/>
          </a:xfrm>
          <a:prstGeom prst="rect">
            <a:avLst/>
          </a:prstGeom>
          <a:noFill/>
          <a:ln w="9525">
            <a:noFill/>
            <a:miter lim="800000"/>
            <a:headEnd/>
            <a:tailEnd/>
          </a:ln>
        </p:spPr>
      </p:pic>
      <p:pic>
        <p:nvPicPr>
          <p:cNvPr id="11" name="Picture 10" descr="Doppler Curve.png"/>
          <p:cNvPicPr>
            <a:picLocks noChangeAspect="1"/>
          </p:cNvPicPr>
          <p:nvPr/>
        </p:nvPicPr>
        <p:blipFill>
          <a:blip r:embed="rId5" cstate="print"/>
          <a:stretch>
            <a:fillRect/>
          </a:stretch>
        </p:blipFill>
        <p:spPr>
          <a:xfrm>
            <a:off x="664990" y="4267200"/>
            <a:ext cx="3964732" cy="2295856"/>
          </a:xfrm>
          <a:prstGeom prst="rect">
            <a:avLst/>
          </a:prstGeom>
        </p:spPr>
      </p:pic>
      <p:sp>
        <p:nvSpPr>
          <p:cNvPr id="12" name="Title 1"/>
          <p:cNvSpPr>
            <a:spLocks noGrp="1"/>
          </p:cNvSpPr>
          <p:nvPr>
            <p:ph type="title"/>
          </p:nvPr>
        </p:nvSpPr>
        <p:spPr>
          <a:xfrm>
            <a:off x="664990" y="594362"/>
            <a:ext cx="7749540" cy="548640"/>
          </a:xfrm>
        </p:spPr>
        <p:txBody>
          <a:bodyPr>
            <a:noAutofit/>
          </a:bodyPr>
          <a:lstStyle/>
          <a:p>
            <a:r>
              <a:rPr lang="en-US" sz="3200" dirty="0"/>
              <a:t>406 </a:t>
            </a:r>
            <a:r>
              <a:rPr lang="en-US" sz="3200" dirty="0" smtClean="0"/>
              <a:t>MHz Distress Beacons and LEO Processing</a:t>
            </a:r>
            <a:endParaRPr lang="en-US" sz="3200" dirty="0"/>
          </a:p>
        </p:txBody>
      </p:sp>
    </p:spTree>
    <p:extLst>
      <p:ext uri="{BB962C8B-B14F-4D97-AF65-F5344CB8AC3E}">
        <p14:creationId xmlns:p14="http://schemas.microsoft.com/office/powerpoint/2010/main" val="41060605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520940" cy="548640"/>
          </a:xfrm>
        </p:spPr>
        <p:txBody>
          <a:bodyPr>
            <a:noAutofit/>
          </a:bodyPr>
          <a:lstStyle/>
          <a:p>
            <a:r>
              <a:rPr lang="en-US" sz="4000" dirty="0" smtClean="0"/>
              <a:t>Present </a:t>
            </a:r>
            <a:r>
              <a:rPr lang="en-US" sz="4000" dirty="0"/>
              <a:t>GEOSAR </a:t>
            </a:r>
            <a:r>
              <a:rPr lang="en-US" sz="4000" dirty="0" smtClean="0"/>
              <a:t>System</a:t>
            </a:r>
            <a:endParaRPr lang="en-US" sz="4000" dirty="0"/>
          </a:p>
        </p:txBody>
      </p:sp>
      <p:sp>
        <p:nvSpPr>
          <p:cNvPr id="7" name="Rectangle 2"/>
          <p:cNvSpPr>
            <a:spLocks noGrp="1" noChangeArrowheads="1"/>
          </p:cNvSpPr>
          <p:nvPr>
            <p:ph sz="quarter" idx="4294967295"/>
          </p:nvPr>
        </p:nvSpPr>
        <p:spPr>
          <a:xfrm>
            <a:off x="185738" y="1652589"/>
            <a:ext cx="4079875" cy="5105400"/>
          </a:xfrm>
          <a:prstGeom prst="rect">
            <a:avLst/>
          </a:prstGeom>
        </p:spPr>
        <p:txBody>
          <a:bodyPr>
            <a:normAutofit fontScale="85000" lnSpcReduction="20000"/>
          </a:bodyPr>
          <a:lstStyle/>
          <a:p>
            <a:pPr>
              <a:lnSpc>
                <a:spcPct val="90000"/>
              </a:lnSpc>
              <a:spcBef>
                <a:spcPts val="600"/>
              </a:spcBef>
              <a:tabLst>
                <a:tab pos="911180" algn="l"/>
                <a:tab pos="1825534" algn="l"/>
                <a:tab pos="2739888" algn="l"/>
                <a:tab pos="3654242" algn="l"/>
                <a:tab pos="4568596" algn="l"/>
                <a:tab pos="5482951" algn="l"/>
                <a:tab pos="6397305" algn="l"/>
                <a:tab pos="7311659" algn="l"/>
                <a:tab pos="8226013" algn="l"/>
                <a:tab pos="9140368" algn="l"/>
                <a:tab pos="10054722" algn="l"/>
              </a:tabLst>
            </a:pPr>
            <a:r>
              <a:rPr lang="en-GB" sz="2400" dirty="0"/>
              <a:t>36,000 km high: Geostationary satellites relay transmissions from beacons </a:t>
            </a:r>
          </a:p>
          <a:p>
            <a:pPr>
              <a:lnSpc>
                <a:spcPct val="90000"/>
              </a:lnSpc>
              <a:spcBef>
                <a:spcPts val="600"/>
              </a:spcBef>
              <a:tabLst>
                <a:tab pos="911180" algn="l"/>
                <a:tab pos="1825534" algn="l"/>
                <a:tab pos="2739888" algn="l"/>
                <a:tab pos="3654242" algn="l"/>
                <a:tab pos="4568596" algn="l"/>
                <a:tab pos="5482951" algn="l"/>
                <a:tab pos="6397305" algn="l"/>
                <a:tab pos="7311659" algn="l"/>
                <a:tab pos="8226013" algn="l"/>
                <a:tab pos="9140368" algn="l"/>
                <a:tab pos="10054722" algn="l"/>
              </a:tabLst>
            </a:pPr>
            <a:endParaRPr lang="en-GB" sz="2400" dirty="0"/>
          </a:p>
          <a:p>
            <a:pPr>
              <a:lnSpc>
                <a:spcPct val="90000"/>
              </a:lnSpc>
              <a:spcBef>
                <a:spcPts val="600"/>
              </a:spcBef>
              <a:tabLst>
                <a:tab pos="911180" algn="l"/>
                <a:tab pos="1825534" algn="l"/>
                <a:tab pos="2739888" algn="l"/>
                <a:tab pos="3654242" algn="l"/>
                <a:tab pos="4568596" algn="l"/>
                <a:tab pos="5482951" algn="l"/>
                <a:tab pos="6397305" algn="l"/>
                <a:tab pos="7311659" algn="l"/>
                <a:tab pos="8226013" algn="l"/>
                <a:tab pos="9140368" algn="l"/>
                <a:tab pos="10054722" algn="l"/>
              </a:tabLst>
            </a:pPr>
            <a:r>
              <a:rPr lang="en-GB" sz="2400" dirty="0"/>
              <a:t>GEOLUTs only “detect” alerts and repeat the digital message</a:t>
            </a:r>
          </a:p>
          <a:p>
            <a:pPr marL="388618">
              <a:lnSpc>
                <a:spcPct val="90000"/>
              </a:lnSpc>
              <a:spcBef>
                <a:spcPts val="600"/>
              </a:spcBef>
              <a:tabLst>
                <a:tab pos="911180" algn="l"/>
                <a:tab pos="1825534" algn="l"/>
                <a:tab pos="2739888" algn="l"/>
                <a:tab pos="3654242" algn="l"/>
                <a:tab pos="4568596" algn="l"/>
                <a:tab pos="5482951" algn="l"/>
                <a:tab pos="6397305" algn="l"/>
                <a:tab pos="7311659" algn="l"/>
                <a:tab pos="8226013" algn="l"/>
                <a:tab pos="9140368" algn="l"/>
                <a:tab pos="10054722" algn="l"/>
              </a:tabLst>
            </a:pPr>
            <a:endParaRPr lang="en-GB" sz="2400" dirty="0"/>
          </a:p>
          <a:p>
            <a:pPr>
              <a:lnSpc>
                <a:spcPct val="90000"/>
              </a:lnSpc>
              <a:spcBef>
                <a:spcPts val="600"/>
              </a:spcBef>
              <a:tabLst>
                <a:tab pos="911180" algn="l"/>
                <a:tab pos="1825534" algn="l"/>
                <a:tab pos="2739888" algn="l"/>
                <a:tab pos="3654242" algn="l"/>
                <a:tab pos="4568596" algn="l"/>
                <a:tab pos="5482951" algn="l"/>
                <a:tab pos="6397305" algn="l"/>
                <a:tab pos="7311659" algn="l"/>
                <a:tab pos="8226013" algn="l"/>
                <a:tab pos="9140368" algn="l"/>
                <a:tab pos="10054722" algn="l"/>
              </a:tabLst>
            </a:pPr>
            <a:r>
              <a:rPr lang="en-GB" sz="2400" dirty="0"/>
              <a:t>Large, fixed coverage areas</a:t>
            </a:r>
          </a:p>
          <a:p>
            <a:pPr>
              <a:lnSpc>
                <a:spcPct val="90000"/>
              </a:lnSpc>
              <a:spcBef>
                <a:spcPts val="600"/>
              </a:spcBef>
              <a:tabLst>
                <a:tab pos="911180" algn="l"/>
                <a:tab pos="1825534" algn="l"/>
                <a:tab pos="2739888" algn="l"/>
                <a:tab pos="3654242" algn="l"/>
                <a:tab pos="4568596" algn="l"/>
                <a:tab pos="5482951" algn="l"/>
                <a:tab pos="6397305" algn="l"/>
                <a:tab pos="7311659" algn="l"/>
                <a:tab pos="8226013" algn="l"/>
                <a:tab pos="9140368" algn="l"/>
                <a:tab pos="10054722" algn="l"/>
              </a:tabLst>
            </a:pPr>
            <a:endParaRPr lang="en-GB" sz="2400" dirty="0"/>
          </a:p>
          <a:p>
            <a:pPr>
              <a:lnSpc>
                <a:spcPct val="90000"/>
              </a:lnSpc>
              <a:spcBef>
                <a:spcPts val="600"/>
              </a:spcBef>
              <a:tabLst>
                <a:tab pos="911180" algn="l"/>
                <a:tab pos="1825534" algn="l"/>
                <a:tab pos="2739888" algn="l"/>
                <a:tab pos="3654242" algn="l"/>
                <a:tab pos="4568596" algn="l"/>
                <a:tab pos="5482951" algn="l"/>
                <a:tab pos="6397305" algn="l"/>
                <a:tab pos="7311659" algn="l"/>
                <a:tab pos="8226013" algn="l"/>
                <a:tab pos="9140368" algn="l"/>
                <a:tab pos="10054722" algn="l"/>
              </a:tabLst>
            </a:pPr>
            <a:r>
              <a:rPr lang="en-GB" sz="2400" dirty="0"/>
              <a:t>With no relative motion between beacon and satellite there is no Doppler effect on signal to use for determining location</a:t>
            </a:r>
          </a:p>
          <a:p>
            <a:pPr>
              <a:lnSpc>
                <a:spcPct val="90000"/>
              </a:lnSpc>
              <a:spcBef>
                <a:spcPts val="600"/>
              </a:spcBef>
              <a:tabLst>
                <a:tab pos="911180" algn="l"/>
                <a:tab pos="1825534" algn="l"/>
                <a:tab pos="2739888" algn="l"/>
                <a:tab pos="3654242" algn="l"/>
                <a:tab pos="4568596" algn="l"/>
                <a:tab pos="5482951" algn="l"/>
                <a:tab pos="6397305" algn="l"/>
                <a:tab pos="7311659" algn="l"/>
                <a:tab pos="8226013" algn="l"/>
                <a:tab pos="9140368" algn="l"/>
                <a:tab pos="10054722" algn="l"/>
              </a:tabLst>
            </a:pPr>
            <a:endParaRPr lang="en-GB" sz="2400" dirty="0"/>
          </a:p>
          <a:p>
            <a:pPr>
              <a:lnSpc>
                <a:spcPct val="90000"/>
              </a:lnSpc>
              <a:spcBef>
                <a:spcPts val="600"/>
              </a:spcBef>
              <a:tabLst>
                <a:tab pos="911180" algn="l"/>
                <a:tab pos="1825534" algn="l"/>
                <a:tab pos="2739888" algn="l"/>
                <a:tab pos="3654242" algn="l"/>
                <a:tab pos="4568596" algn="l"/>
                <a:tab pos="5482951" algn="l"/>
                <a:tab pos="6397305" algn="l"/>
                <a:tab pos="7311659" algn="l"/>
                <a:tab pos="8226013" algn="l"/>
                <a:tab pos="9140368" algn="l"/>
                <a:tab pos="10054722" algn="l"/>
              </a:tabLst>
            </a:pPr>
            <a:r>
              <a:rPr lang="en-GB" sz="2400" dirty="0"/>
              <a:t>Location is available only if beacon has a GNSS receiver chip and encodes the location in the beacon message</a:t>
            </a:r>
          </a:p>
        </p:txBody>
      </p:sp>
      <p:grpSp>
        <p:nvGrpSpPr>
          <p:cNvPr id="3" name="Group 3"/>
          <p:cNvGrpSpPr>
            <a:grpSpLocks/>
          </p:cNvGrpSpPr>
          <p:nvPr/>
        </p:nvGrpSpPr>
        <p:grpSpPr bwMode="auto">
          <a:xfrm>
            <a:off x="4265613" y="1565277"/>
            <a:ext cx="4648200" cy="3094037"/>
            <a:chOff x="2748" y="1377"/>
            <a:chExt cx="2928" cy="1949"/>
          </a:xfrm>
        </p:grpSpPr>
        <p:grpSp>
          <p:nvGrpSpPr>
            <p:cNvPr id="4" name="Group 4"/>
            <p:cNvGrpSpPr>
              <a:grpSpLocks/>
            </p:cNvGrpSpPr>
            <p:nvPr/>
          </p:nvGrpSpPr>
          <p:grpSpPr bwMode="auto">
            <a:xfrm>
              <a:off x="2748" y="1377"/>
              <a:ext cx="2928" cy="1949"/>
              <a:chOff x="2748" y="1377"/>
              <a:chExt cx="2928" cy="1949"/>
            </a:xfrm>
          </p:grpSpPr>
          <p:grpSp>
            <p:nvGrpSpPr>
              <p:cNvPr id="5" name="Group 5"/>
              <p:cNvGrpSpPr>
                <a:grpSpLocks/>
              </p:cNvGrpSpPr>
              <p:nvPr/>
            </p:nvGrpSpPr>
            <p:grpSpPr bwMode="auto">
              <a:xfrm>
                <a:off x="2748" y="1377"/>
                <a:ext cx="2928" cy="1949"/>
                <a:chOff x="2748" y="1377"/>
                <a:chExt cx="2928" cy="1949"/>
              </a:xfrm>
            </p:grpSpPr>
            <p:pic>
              <p:nvPicPr>
                <p:cNvPr id="1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5" y="1377"/>
                  <a:ext cx="2012" cy="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 name="Oval 7"/>
                <p:cNvSpPr>
                  <a:spLocks noChangeArrowheads="1"/>
                </p:cNvSpPr>
                <p:nvPr/>
              </p:nvSpPr>
              <p:spPr bwMode="auto">
                <a:xfrm>
                  <a:off x="2748" y="1432"/>
                  <a:ext cx="2898" cy="1754"/>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4" name="Line 8"/>
              <p:cNvSpPr>
                <a:spLocks noChangeShapeType="1"/>
              </p:cNvSpPr>
              <p:nvPr/>
            </p:nvSpPr>
            <p:spPr bwMode="auto">
              <a:xfrm flipV="1">
                <a:off x="3644" y="1489"/>
                <a:ext cx="293" cy="90"/>
              </a:xfrm>
              <a:prstGeom prst="line">
                <a:avLst/>
              </a:prstGeom>
              <a:noFill/>
              <a:ln w="381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5" name="Line 9"/>
              <p:cNvSpPr>
                <a:spLocks noChangeShapeType="1"/>
              </p:cNvSpPr>
              <p:nvPr/>
            </p:nvSpPr>
            <p:spPr bwMode="auto">
              <a:xfrm flipV="1">
                <a:off x="3923" y="1463"/>
                <a:ext cx="315" cy="40"/>
              </a:xfrm>
              <a:prstGeom prst="line">
                <a:avLst/>
              </a:prstGeom>
              <a:noFill/>
              <a:ln w="381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6" name="Line 10"/>
              <p:cNvSpPr>
                <a:spLocks noChangeShapeType="1"/>
              </p:cNvSpPr>
              <p:nvPr/>
            </p:nvSpPr>
            <p:spPr bwMode="auto">
              <a:xfrm>
                <a:off x="4246" y="1459"/>
                <a:ext cx="353" cy="23"/>
              </a:xfrm>
              <a:prstGeom prst="line">
                <a:avLst/>
              </a:prstGeom>
              <a:noFill/>
              <a:ln w="381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7" name="Line 11"/>
              <p:cNvSpPr>
                <a:spLocks noChangeShapeType="1"/>
              </p:cNvSpPr>
              <p:nvPr/>
            </p:nvSpPr>
            <p:spPr bwMode="auto">
              <a:xfrm>
                <a:off x="4583" y="1477"/>
                <a:ext cx="312" cy="78"/>
              </a:xfrm>
              <a:prstGeom prst="line">
                <a:avLst/>
              </a:prstGeom>
              <a:noFill/>
              <a:ln w="381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1" name="Text Box 12"/>
            <p:cNvSpPr txBox="1">
              <a:spLocks noChangeArrowheads="1"/>
            </p:cNvSpPr>
            <p:nvPr/>
          </p:nvSpPr>
          <p:spPr bwMode="auto">
            <a:xfrm>
              <a:off x="3471" y="2655"/>
              <a:ext cx="1468" cy="409"/>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Lucida Sans Unicode" pitchFamily="34" charset="0"/>
                  <a:cs typeface="Lucida Sans Unicode"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Lucida Sans Unicode" pitchFamily="34" charset="0"/>
                  <a:cs typeface="Lucida Sans Unicode"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Lucida Sans Unicode" pitchFamily="34" charset="0"/>
                  <a:cs typeface="Lucida Sans Unicode"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Lucida Sans Unicode" pitchFamily="34" charset="0"/>
                  <a:cs typeface="Lucida Sans Unicode"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Lucida Sans Unicode" pitchFamily="34" charset="0"/>
                  <a:cs typeface="Lucida Sans Unicode" pitchFamily="34" charset="0"/>
                </a:defRPr>
              </a:lvl5pPr>
              <a:lvl6pPr marL="2514600" indent="-228600" defTabSz="457200"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Lucida Sans Unicode" pitchFamily="34" charset="0"/>
                  <a:cs typeface="Lucida Sans Unicode" pitchFamily="34" charset="0"/>
                </a:defRPr>
              </a:lvl6pPr>
              <a:lvl7pPr marL="2971800" indent="-228600" defTabSz="457200"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Lucida Sans Unicode" pitchFamily="34" charset="0"/>
                  <a:cs typeface="Lucida Sans Unicode" pitchFamily="34" charset="0"/>
                </a:defRPr>
              </a:lvl7pPr>
              <a:lvl8pPr marL="3429000" indent="-228600" defTabSz="457200"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Lucida Sans Unicode" pitchFamily="34" charset="0"/>
                  <a:cs typeface="Lucida Sans Unicode" pitchFamily="34" charset="0"/>
                </a:defRPr>
              </a:lvl8pPr>
              <a:lvl9pPr marL="3886200" indent="-228600" defTabSz="457200"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Lucida Sans Unicode" pitchFamily="34" charset="0"/>
                  <a:cs typeface="Lucida Sans Unicode" pitchFamily="34" charset="0"/>
                </a:defRPr>
              </a:lvl9pPr>
            </a:lstStyle>
            <a:p>
              <a:pPr algn="ctr" eaLnBrk="1" hangingPunct="1">
                <a:lnSpc>
                  <a:spcPct val="100000"/>
                </a:lnSpc>
                <a:buClr>
                  <a:srgbClr val="0000CC"/>
                </a:buClr>
                <a:buFont typeface="Arial" charset="0"/>
                <a:buNone/>
              </a:pPr>
              <a:r>
                <a:rPr lang="en-GB" sz="1800" b="1" dirty="0">
                  <a:solidFill>
                    <a:srgbClr val="0000CC"/>
                  </a:solidFill>
                  <a:latin typeface="Arial" charset="0"/>
                </a:rPr>
                <a:t>Geostationary Orbit</a:t>
              </a:r>
            </a:p>
            <a:p>
              <a:pPr algn="ctr" eaLnBrk="1" hangingPunct="1">
                <a:lnSpc>
                  <a:spcPct val="100000"/>
                </a:lnSpc>
                <a:buClr>
                  <a:srgbClr val="0000CC"/>
                </a:buClr>
                <a:buFont typeface="Arial" charset="0"/>
                <a:buNone/>
              </a:pPr>
              <a:r>
                <a:rPr lang="en-GB" sz="1800" b="1" dirty="0">
                  <a:solidFill>
                    <a:srgbClr val="0000CC"/>
                  </a:solidFill>
                  <a:latin typeface="Arial" charset="0"/>
                </a:rPr>
                <a:t>36,000 km</a:t>
              </a:r>
            </a:p>
          </p:txBody>
        </p:sp>
        <p:sp>
          <p:nvSpPr>
            <p:cNvPr id="12" name="Rectangle 13"/>
            <p:cNvSpPr>
              <a:spLocks noChangeArrowheads="1"/>
            </p:cNvSpPr>
            <p:nvPr/>
          </p:nvSpPr>
          <p:spPr bwMode="auto">
            <a:xfrm>
              <a:off x="4065" y="3062"/>
              <a:ext cx="344" cy="5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pic>
        <p:nvPicPr>
          <p:cNvPr id="20"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5086" y="4096125"/>
            <a:ext cx="787400" cy="56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70933345"/>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0" y="381000"/>
            <a:ext cx="9144000" cy="1143000"/>
          </a:xfrm>
        </p:spPr>
        <p:txBody>
          <a:bodyPr>
            <a:normAutofit/>
          </a:bodyPr>
          <a:lstStyle/>
          <a:p>
            <a:r>
              <a:rPr lang="en-GB" altLang="en-US" dirty="0"/>
              <a:t>Combined LEO/GEO System</a:t>
            </a:r>
          </a:p>
        </p:txBody>
      </p:sp>
      <p:sp>
        <p:nvSpPr>
          <p:cNvPr id="286723" name="Rectangle 3"/>
          <p:cNvSpPr>
            <a:spLocks noGrp="1" noChangeArrowheads="1"/>
          </p:cNvSpPr>
          <p:nvPr>
            <p:ph type="body" sz="half" idx="1"/>
          </p:nvPr>
        </p:nvSpPr>
        <p:spPr>
          <a:xfrm>
            <a:off x="342900" y="1854200"/>
            <a:ext cx="3810000" cy="4114800"/>
          </a:xfrm>
        </p:spPr>
        <p:txBody>
          <a:bodyPr>
            <a:normAutofit lnSpcReduction="10000"/>
          </a:bodyPr>
          <a:lstStyle/>
          <a:p>
            <a:pPr>
              <a:lnSpc>
                <a:spcPct val="90000"/>
              </a:lnSpc>
            </a:pPr>
            <a:r>
              <a:rPr lang="en-GB" altLang="en-US" sz="2400" dirty="0">
                <a:solidFill>
                  <a:srgbClr val="000000"/>
                </a:solidFill>
              </a:rPr>
              <a:t>At 406 MHz, the Cospas-Sarsat system combines the benefits of its LEO and GEO components:</a:t>
            </a:r>
            <a:r>
              <a:rPr lang="en-GB" altLang="en-US" sz="2000" dirty="0">
                <a:solidFill>
                  <a:srgbClr val="000000"/>
                </a:solidFill>
              </a:rPr>
              <a:t/>
            </a:r>
            <a:br>
              <a:rPr lang="en-GB" altLang="en-US" sz="2000" dirty="0">
                <a:solidFill>
                  <a:srgbClr val="000000"/>
                </a:solidFill>
              </a:rPr>
            </a:br>
            <a:endParaRPr lang="en-GB" altLang="en-US" sz="2400" dirty="0">
              <a:solidFill>
                <a:srgbClr val="000000"/>
              </a:solidFill>
            </a:endParaRPr>
          </a:p>
          <a:p>
            <a:pPr lvl="1">
              <a:lnSpc>
                <a:spcPct val="90000"/>
              </a:lnSpc>
            </a:pPr>
            <a:r>
              <a:rPr lang="en-GB" altLang="en-US" sz="2000" dirty="0">
                <a:solidFill>
                  <a:srgbClr val="000000"/>
                </a:solidFill>
              </a:rPr>
              <a:t>Global LEOSAR coverage</a:t>
            </a:r>
          </a:p>
          <a:p>
            <a:pPr lvl="1">
              <a:lnSpc>
                <a:spcPct val="90000"/>
              </a:lnSpc>
            </a:pPr>
            <a:r>
              <a:rPr lang="en-GB" altLang="en-US" sz="2000" dirty="0">
                <a:solidFill>
                  <a:srgbClr val="000000"/>
                </a:solidFill>
              </a:rPr>
              <a:t>Real-time GEOSAR alerting</a:t>
            </a:r>
          </a:p>
          <a:p>
            <a:pPr lvl="1">
              <a:lnSpc>
                <a:spcPct val="90000"/>
              </a:lnSpc>
            </a:pPr>
            <a:r>
              <a:rPr lang="en-GB" altLang="en-US" sz="2000" dirty="0">
                <a:solidFill>
                  <a:srgbClr val="000000"/>
                </a:solidFill>
              </a:rPr>
              <a:t>Independent LEOSAR Doppler positioning capability</a:t>
            </a:r>
          </a:p>
          <a:p>
            <a:pPr lvl="1">
              <a:lnSpc>
                <a:spcPct val="90000"/>
              </a:lnSpc>
            </a:pPr>
            <a:endParaRPr lang="en-GB" altLang="en-US" sz="2000" dirty="0">
              <a:solidFill>
                <a:srgbClr val="000000"/>
              </a:solidFill>
            </a:endParaRPr>
          </a:p>
        </p:txBody>
      </p:sp>
      <p:sp>
        <p:nvSpPr>
          <p:cNvPr id="286729" name="Rectangle 9"/>
          <p:cNvSpPr>
            <a:spLocks noGrp="1" noChangeArrowheads="1"/>
          </p:cNvSpPr>
          <p:nvPr>
            <p:ph type="body" sz="half" idx="2"/>
          </p:nvPr>
        </p:nvSpPr>
        <p:spPr>
          <a:xfrm>
            <a:off x="4800600" y="3962400"/>
            <a:ext cx="3810000" cy="2582863"/>
          </a:xfrm>
        </p:spPr>
        <p:txBody>
          <a:bodyPr/>
          <a:lstStyle/>
          <a:p>
            <a:pPr lvl="1"/>
            <a:r>
              <a:rPr lang="en-GB" altLang="en-US" sz="2000" dirty="0">
                <a:solidFill>
                  <a:srgbClr val="000000"/>
                </a:solidFill>
              </a:rPr>
              <a:t>Highly accurate GNSS positioning (in equipped beacons)</a:t>
            </a:r>
          </a:p>
          <a:p>
            <a:pPr lvl="1"/>
            <a:r>
              <a:rPr lang="en-GB" altLang="en-US" sz="2000" dirty="0">
                <a:solidFill>
                  <a:srgbClr val="000000"/>
                </a:solidFill>
              </a:rPr>
              <a:t> High probability of LEO detection even when GEO blocked</a:t>
            </a:r>
          </a:p>
          <a:p>
            <a:pPr lvl="1"/>
            <a:r>
              <a:rPr lang="en-GB" altLang="en-US" sz="2000" dirty="0">
                <a:solidFill>
                  <a:srgbClr val="000000"/>
                </a:solidFill>
              </a:rPr>
              <a:t> High system capacity</a:t>
            </a:r>
          </a:p>
        </p:txBody>
      </p:sp>
      <p:pic>
        <p:nvPicPr>
          <p:cNvPr id="286741" name="Picture 21" descr="combinedLeoGeoWithInsatMsgGo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71638"/>
            <a:ext cx="4008438" cy="206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211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687224" y="381000"/>
            <a:ext cx="7908966" cy="671512"/>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3600" b="1" i="1" kern="1200">
                <a:solidFill>
                  <a:srgbClr val="F2F2F2"/>
                </a:solidFill>
                <a:latin typeface="+mj-lt"/>
                <a:ea typeface="+mj-ea"/>
                <a:cs typeface="+mj-cs"/>
              </a:defRPr>
            </a:lvl1pPr>
          </a:lstStyle>
          <a:p>
            <a:r>
              <a:rPr lang="en-US" sz="4400" b="0" i="0" dirty="0" smtClean="0">
                <a:solidFill>
                  <a:srgbClr val="3B709B"/>
                </a:solidFill>
                <a:latin typeface="Arial Narrow" panose="020B0606020202030204" pitchFamily="34" charset="0"/>
                <a:ea typeface="Lucida Sans Unicode" pitchFamily="34" charset="0"/>
                <a:cs typeface="Lucida Sans Unicode" pitchFamily="34" charset="0"/>
              </a:rPr>
              <a:t>MEOSAR Concept of Operations</a:t>
            </a:r>
          </a:p>
        </p:txBody>
      </p:sp>
      <p:pic>
        <p:nvPicPr>
          <p:cNvPr id="6" name="Picture 2"/>
          <p:cNvPicPr>
            <a:picLocks noChangeAspect="1" noChangeArrowheads="1"/>
          </p:cNvPicPr>
          <p:nvPr/>
        </p:nvPicPr>
        <p:blipFill>
          <a:blip r:embed="rId2" cstate="print"/>
          <a:srcRect l="1696" r="2544"/>
          <a:stretch>
            <a:fillRect/>
          </a:stretch>
        </p:blipFill>
        <p:spPr bwMode="auto">
          <a:xfrm>
            <a:off x="159318" y="1130840"/>
            <a:ext cx="8875059" cy="5346160"/>
          </a:xfrm>
          <a:prstGeom prst="rect">
            <a:avLst/>
          </a:prstGeom>
          <a:noFill/>
          <a:ln w="9525">
            <a:noFill/>
            <a:miter lim="800000"/>
            <a:headEnd/>
            <a:tailEnd/>
          </a:ln>
        </p:spPr>
      </p:pic>
    </p:spTree>
    <p:extLst>
      <p:ext uri="{BB962C8B-B14F-4D97-AF65-F5344CB8AC3E}">
        <p14:creationId xmlns:p14="http://schemas.microsoft.com/office/powerpoint/2010/main" val="2905163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8600" y="322142"/>
            <a:ext cx="8763000" cy="1143000"/>
          </a:xfrm>
        </p:spPr>
        <p:txBody>
          <a:bodyPr>
            <a:normAutofit/>
          </a:bodyPr>
          <a:lstStyle/>
          <a:p>
            <a:pPr eaLnBrk="1" hangingPunct="1"/>
            <a:r>
              <a:rPr lang="en-US" altLang="en-US" sz="3600" dirty="0" smtClean="0"/>
              <a:t>Distress Alerting Satellite System (DASS) Overview</a:t>
            </a:r>
          </a:p>
        </p:txBody>
      </p:sp>
      <p:sp>
        <p:nvSpPr>
          <p:cNvPr id="6147" name="Rectangle 3"/>
          <p:cNvSpPr>
            <a:spLocks noGrp="1" noChangeArrowheads="1"/>
          </p:cNvSpPr>
          <p:nvPr>
            <p:ph type="body" idx="1"/>
          </p:nvPr>
        </p:nvSpPr>
        <p:spPr/>
        <p:txBody>
          <a:bodyPr>
            <a:normAutofit/>
          </a:bodyPr>
          <a:lstStyle/>
          <a:p>
            <a:pPr eaLnBrk="1" hangingPunct="1"/>
            <a:r>
              <a:rPr lang="en-US" altLang="en-US" b="0" dirty="0" smtClean="0"/>
              <a:t>Experimental Satellite-based signal repeater for 406-MHz search &amp; rescue (SAR) beacons</a:t>
            </a:r>
          </a:p>
          <a:p>
            <a:pPr lvl="1"/>
            <a:r>
              <a:rPr lang="en-US" altLang="en-US" dirty="0" smtClean="0"/>
              <a:t>Proof of Concept Testing completed in 2011</a:t>
            </a:r>
          </a:p>
          <a:p>
            <a:pPr lvl="1"/>
            <a:r>
              <a:rPr lang="en-US" altLang="en-US" b="0" dirty="0" smtClean="0"/>
              <a:t>Demonstration and Evaluation of operational concept 2013-2017</a:t>
            </a:r>
          </a:p>
          <a:p>
            <a:pPr eaLnBrk="1" hangingPunct="1"/>
            <a:r>
              <a:rPr lang="en-US" altLang="en-US" b="0" dirty="0" smtClean="0"/>
              <a:t>Passive “bent-pipe” signal relay</a:t>
            </a:r>
          </a:p>
          <a:p>
            <a:pPr eaLnBrk="1" hangingPunct="1"/>
            <a:r>
              <a:rPr lang="en-US" altLang="en-US" b="0" dirty="0" smtClean="0"/>
              <a:t>Proposed for flight aboard GPS IIR, IIF and  III SV1-8 satellites – up to 28 satellites</a:t>
            </a:r>
          </a:p>
          <a:p>
            <a:pPr lvl="1" eaLnBrk="1" hangingPunct="1"/>
            <a:r>
              <a:rPr lang="en-US" altLang="en-US" b="0" dirty="0" smtClean="0"/>
              <a:t>Currently 20 DASS capable satellites </a:t>
            </a:r>
            <a:r>
              <a:rPr lang="en-US" altLang="en-US" dirty="0" smtClean="0"/>
              <a:t>in orbit</a:t>
            </a:r>
            <a:endParaRPr lang="en-US" altLang="en-US" b="0" dirty="0" smtClean="0"/>
          </a:p>
        </p:txBody>
      </p:sp>
    </p:spTree>
    <p:extLst>
      <p:ext uri="{BB962C8B-B14F-4D97-AF65-F5344CB8AC3E}">
        <p14:creationId xmlns:p14="http://schemas.microsoft.com/office/powerpoint/2010/main" val="1634061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6200" y="1600200"/>
            <a:ext cx="9004300" cy="4497387"/>
          </a:xfrm>
        </p:spPr>
        <p:txBody>
          <a:bodyPr/>
          <a:lstStyle/>
          <a:p>
            <a:r>
              <a:rPr lang="en-US" sz="2000" dirty="0" smtClean="0"/>
              <a:t>Search and Rescue/GPS (SAR/GPS), is a joint US/Canada effort to develop, produce, and integrate 24 SAR payloads onto GPS III SV11+</a:t>
            </a:r>
          </a:p>
          <a:p>
            <a:r>
              <a:rPr lang="en-US" sz="2000" dirty="0" smtClean="0"/>
              <a:t>$120M Canadian Investment</a:t>
            </a:r>
          </a:p>
          <a:p>
            <a:endParaRPr lang="en-US" sz="2000" dirty="0" smtClean="0"/>
          </a:p>
          <a:p>
            <a:pPr lvl="1"/>
            <a:endParaRPr lang="en-US" dirty="0" smtClean="0"/>
          </a:p>
          <a:p>
            <a:pPr lvl="1"/>
            <a:endParaRPr lang="en-US" dirty="0" smtClean="0"/>
          </a:p>
        </p:txBody>
      </p:sp>
      <p:sp>
        <p:nvSpPr>
          <p:cNvPr id="5" name="Title 1"/>
          <p:cNvSpPr>
            <a:spLocks noGrp="1"/>
          </p:cNvSpPr>
          <p:nvPr>
            <p:ph type="title"/>
          </p:nvPr>
        </p:nvSpPr>
        <p:spPr>
          <a:xfrm>
            <a:off x="215206" y="381000"/>
            <a:ext cx="8242994" cy="1049647"/>
          </a:xfrm>
        </p:spPr>
        <p:txBody>
          <a:bodyPr>
            <a:normAutofit/>
          </a:bodyPr>
          <a:lstStyle/>
          <a:p>
            <a:pPr algn="ctr">
              <a:defRPr/>
            </a:pPr>
            <a:r>
              <a:rPr lang="en-US" dirty="0" smtClean="0"/>
              <a:t>Search and Rescue/GPS (SAR/GPS)</a:t>
            </a:r>
          </a:p>
        </p:txBody>
      </p:sp>
      <p:sp>
        <p:nvSpPr>
          <p:cNvPr id="6" name="Rounded Rectangle 6"/>
          <p:cNvSpPr>
            <a:spLocks noChangeArrowheads="1"/>
          </p:cNvSpPr>
          <p:nvPr/>
        </p:nvSpPr>
        <p:spPr bwMode="auto">
          <a:xfrm>
            <a:off x="685800" y="6019800"/>
            <a:ext cx="7924800" cy="408623"/>
          </a:xfrm>
          <a:prstGeom prst="roundRect">
            <a:avLst>
              <a:gd name="adj" fmla="val 16667"/>
            </a:avLst>
          </a:prstGeom>
          <a:solidFill>
            <a:schemeClr val="accent1"/>
          </a:solidFill>
          <a:ln w="12700" algn="ctr">
            <a:solidFill>
              <a:schemeClr val="tx1"/>
            </a:solidFill>
            <a:round/>
            <a:headEnd/>
            <a:tailEnd/>
          </a:ln>
        </p:spPr>
        <p:txBody>
          <a:bodyPr>
            <a:spAutoFit/>
          </a:bodyPr>
          <a:lstStyle/>
          <a:p>
            <a:pPr marL="231775" lvl="1" indent="-231775" algn="ctr">
              <a:buClr>
                <a:schemeClr val="tx1"/>
              </a:buClr>
              <a:buSzPct val="80000"/>
            </a:pPr>
            <a:r>
              <a:rPr lang="en-US" b="1" i="1" dirty="0" smtClean="0">
                <a:solidFill>
                  <a:schemeClr val="bg1"/>
                </a:solidFill>
              </a:rPr>
              <a:t>SAR/GPS is an important, high visibility program for US and Canada</a:t>
            </a:r>
            <a:endParaRPr lang="en-US" b="1" i="1" dirty="0">
              <a:solidFill>
                <a:schemeClr val="bg1"/>
              </a:solidFill>
            </a:endParaRPr>
          </a:p>
        </p:txBody>
      </p:sp>
      <p:grpSp>
        <p:nvGrpSpPr>
          <p:cNvPr id="7" name="Group 56"/>
          <p:cNvGrpSpPr>
            <a:grpSpLocks/>
          </p:cNvGrpSpPr>
          <p:nvPr/>
        </p:nvGrpSpPr>
        <p:grpSpPr bwMode="auto">
          <a:xfrm>
            <a:off x="197314" y="2746177"/>
            <a:ext cx="8883185" cy="3016448"/>
            <a:chOff x="179284" y="3065927"/>
            <a:chExt cx="8901960" cy="3323191"/>
          </a:xfrm>
        </p:grpSpPr>
        <p:pic>
          <p:nvPicPr>
            <p:cNvPr id="8" name="Picture 2" descr="E:\Untitled-1.gif"/>
            <p:cNvPicPr>
              <a:picLocks noChangeAspect="1" noChangeArrowheads="1"/>
            </p:cNvPicPr>
            <p:nvPr/>
          </p:nvPicPr>
          <p:blipFill>
            <a:blip r:embed="rId2" cstate="print"/>
            <a:srcRect/>
            <a:stretch>
              <a:fillRect/>
            </a:stretch>
          </p:blipFill>
          <p:spPr bwMode="auto">
            <a:xfrm>
              <a:off x="1887627" y="3415553"/>
              <a:ext cx="5345442" cy="2612093"/>
            </a:xfrm>
            <a:prstGeom prst="rect">
              <a:avLst/>
            </a:prstGeom>
            <a:noFill/>
            <a:ln w="9525">
              <a:noFill/>
              <a:miter lim="800000"/>
              <a:headEnd/>
              <a:tailEnd/>
            </a:ln>
          </p:spPr>
        </p:pic>
        <p:cxnSp>
          <p:nvCxnSpPr>
            <p:cNvPr id="9" name="Straight Arrow Connector 9"/>
            <p:cNvCxnSpPr>
              <a:cxnSpLocks noChangeShapeType="1"/>
              <a:stCxn id="18" idx="3"/>
            </p:cNvCxnSpPr>
            <p:nvPr/>
          </p:nvCxnSpPr>
          <p:spPr bwMode="auto">
            <a:xfrm>
              <a:off x="2259103" y="3974490"/>
              <a:ext cx="591673" cy="247888"/>
            </a:xfrm>
            <a:prstGeom prst="straightConnector1">
              <a:avLst/>
            </a:prstGeom>
            <a:noFill/>
            <a:ln w="28575" algn="ctr">
              <a:solidFill>
                <a:srgbClr val="000000"/>
              </a:solidFill>
              <a:round/>
              <a:headEnd/>
              <a:tailEnd type="triangle" w="med" len="med"/>
            </a:ln>
          </p:spPr>
        </p:cxnSp>
        <p:grpSp>
          <p:nvGrpSpPr>
            <p:cNvPr id="10" name="Group 30"/>
            <p:cNvGrpSpPr>
              <a:grpSpLocks/>
            </p:cNvGrpSpPr>
            <p:nvPr/>
          </p:nvGrpSpPr>
          <p:grpSpPr bwMode="auto">
            <a:xfrm>
              <a:off x="7001425" y="3541061"/>
              <a:ext cx="2079819" cy="848927"/>
              <a:chOff x="7001425" y="3505201"/>
              <a:chExt cx="2079819" cy="848927"/>
            </a:xfrm>
          </p:grpSpPr>
          <p:sp>
            <p:nvSpPr>
              <p:cNvPr id="24" name="TextBox 10"/>
              <p:cNvSpPr txBox="1">
                <a:spLocks noChangeArrowheads="1"/>
              </p:cNvSpPr>
              <p:nvPr/>
            </p:nvSpPr>
            <p:spPr bwMode="auto">
              <a:xfrm>
                <a:off x="7288295" y="3523131"/>
                <a:ext cx="1792949" cy="830997"/>
              </a:xfrm>
              <a:prstGeom prst="rect">
                <a:avLst/>
              </a:prstGeom>
              <a:noFill/>
              <a:ln w="9525">
                <a:noFill/>
                <a:miter lim="800000"/>
                <a:headEnd/>
                <a:tailEnd/>
              </a:ln>
            </p:spPr>
            <p:txBody>
              <a:bodyPr>
                <a:spAutoFit/>
              </a:bodyPr>
              <a:lstStyle/>
              <a:p>
                <a:r>
                  <a:rPr lang="en-US" sz="1200"/>
                  <a:t>Shielding upgraded to enhance SAR/GPS performance in the GPS Space Environment</a:t>
                </a:r>
              </a:p>
            </p:txBody>
          </p:sp>
          <p:sp>
            <p:nvSpPr>
              <p:cNvPr id="25" name="Oval 11"/>
              <p:cNvSpPr>
                <a:spLocks noChangeArrowheads="1"/>
              </p:cNvSpPr>
              <p:nvPr/>
            </p:nvSpPr>
            <p:spPr bwMode="auto">
              <a:xfrm>
                <a:off x="7001425" y="3505201"/>
                <a:ext cx="274320" cy="274320"/>
              </a:xfrm>
              <a:prstGeom prst="ellipse">
                <a:avLst/>
              </a:prstGeom>
              <a:solidFill>
                <a:schemeClr val="tx1"/>
              </a:solidFill>
              <a:ln w="12700" algn="ctr">
                <a:solidFill>
                  <a:schemeClr val="tx1"/>
                </a:solidFill>
                <a:round/>
                <a:headEnd/>
                <a:tailEnd/>
              </a:ln>
            </p:spPr>
            <p:txBody>
              <a:bodyPr anchor="ctr"/>
              <a:lstStyle/>
              <a:p>
                <a:pPr algn="ctr" eaLnBrk="0" hangingPunct="0"/>
                <a:r>
                  <a:rPr lang="en-US" sz="1600" b="1">
                    <a:solidFill>
                      <a:schemeClr val="bg1"/>
                    </a:solidFill>
                    <a:latin typeface="Arial" charset="0"/>
                  </a:rPr>
                  <a:t>3</a:t>
                </a:r>
              </a:p>
            </p:txBody>
          </p:sp>
        </p:grpSp>
        <p:cxnSp>
          <p:nvCxnSpPr>
            <p:cNvPr id="11" name="Straight Arrow Connector 12"/>
            <p:cNvCxnSpPr>
              <a:cxnSpLocks noChangeShapeType="1"/>
              <a:stCxn id="24" idx="1"/>
            </p:cNvCxnSpPr>
            <p:nvPr/>
          </p:nvCxnSpPr>
          <p:spPr bwMode="auto">
            <a:xfrm flipH="1">
              <a:off x="6858001" y="3974490"/>
              <a:ext cx="430294" cy="212029"/>
            </a:xfrm>
            <a:prstGeom prst="straightConnector1">
              <a:avLst/>
            </a:prstGeom>
            <a:noFill/>
            <a:ln w="28575" algn="ctr">
              <a:solidFill>
                <a:srgbClr val="000000"/>
              </a:solidFill>
              <a:round/>
              <a:headEnd/>
              <a:tailEnd type="triangle" w="med" len="med"/>
            </a:ln>
          </p:spPr>
        </p:cxnSp>
        <p:cxnSp>
          <p:nvCxnSpPr>
            <p:cNvPr id="12" name="Straight Arrow Connector 15"/>
            <p:cNvCxnSpPr>
              <a:cxnSpLocks noChangeShapeType="1"/>
              <a:stCxn id="20" idx="3"/>
            </p:cNvCxnSpPr>
            <p:nvPr/>
          </p:nvCxnSpPr>
          <p:spPr bwMode="auto">
            <a:xfrm flipV="1">
              <a:off x="2537012" y="5602933"/>
              <a:ext cx="735106" cy="269389"/>
            </a:xfrm>
            <a:prstGeom prst="straightConnector1">
              <a:avLst/>
            </a:prstGeom>
            <a:noFill/>
            <a:ln w="28575" algn="ctr">
              <a:solidFill>
                <a:srgbClr val="000000"/>
              </a:solidFill>
              <a:round/>
              <a:headEnd/>
              <a:tailEnd type="triangle" w="med" len="med"/>
            </a:ln>
          </p:spPr>
        </p:cxnSp>
        <p:cxnSp>
          <p:nvCxnSpPr>
            <p:cNvPr id="13" name="Straight Arrow Connector 22"/>
            <p:cNvCxnSpPr>
              <a:cxnSpLocks noChangeShapeType="1"/>
              <a:stCxn id="22" idx="1"/>
            </p:cNvCxnSpPr>
            <p:nvPr/>
          </p:nvCxnSpPr>
          <p:spPr bwMode="auto">
            <a:xfrm flipH="1" flipV="1">
              <a:off x="5531224" y="5351921"/>
              <a:ext cx="1658462" cy="621699"/>
            </a:xfrm>
            <a:prstGeom prst="straightConnector1">
              <a:avLst/>
            </a:prstGeom>
            <a:noFill/>
            <a:ln w="28575" algn="ctr">
              <a:solidFill>
                <a:srgbClr val="000000"/>
              </a:solidFill>
              <a:round/>
              <a:headEnd/>
              <a:tailEnd type="triangle" w="med" len="med"/>
            </a:ln>
          </p:spPr>
        </p:cxnSp>
        <p:sp>
          <p:nvSpPr>
            <p:cNvPr id="14" name="TextBox 25"/>
            <p:cNvSpPr txBox="1">
              <a:spLocks noChangeArrowheads="1"/>
            </p:cNvSpPr>
            <p:nvPr/>
          </p:nvSpPr>
          <p:spPr bwMode="auto">
            <a:xfrm>
              <a:off x="2057476" y="3065927"/>
              <a:ext cx="4726566" cy="339075"/>
            </a:xfrm>
            <a:prstGeom prst="rect">
              <a:avLst/>
            </a:prstGeom>
            <a:noFill/>
            <a:ln w="9525">
              <a:solidFill>
                <a:srgbClr val="000000"/>
              </a:solidFill>
              <a:miter lim="800000"/>
              <a:headEnd/>
              <a:tailEnd/>
            </a:ln>
          </p:spPr>
          <p:txBody>
            <a:bodyPr wrap="square">
              <a:spAutoFit/>
            </a:bodyPr>
            <a:lstStyle/>
            <a:p>
              <a:pPr algn="ctr"/>
              <a:r>
                <a:rPr lang="en-US" sz="1400" dirty="0"/>
                <a:t>Proposed SAR/GPS Assembly from </a:t>
              </a:r>
              <a:r>
                <a:rPr lang="en-US" sz="1400" dirty="0" smtClean="0"/>
                <a:t>Canada</a:t>
              </a:r>
              <a:endParaRPr lang="en-US" sz="1400" dirty="0"/>
            </a:p>
          </p:txBody>
        </p:sp>
        <p:grpSp>
          <p:nvGrpSpPr>
            <p:cNvPr id="15" name="Group 31"/>
            <p:cNvGrpSpPr>
              <a:grpSpLocks/>
            </p:cNvGrpSpPr>
            <p:nvPr/>
          </p:nvGrpSpPr>
          <p:grpSpPr bwMode="auto">
            <a:xfrm>
              <a:off x="6902816" y="5540191"/>
              <a:ext cx="2079819" cy="848927"/>
              <a:chOff x="7001425" y="3505201"/>
              <a:chExt cx="2079819" cy="848927"/>
            </a:xfrm>
          </p:grpSpPr>
          <p:sp>
            <p:nvSpPr>
              <p:cNvPr id="22" name="TextBox 32"/>
              <p:cNvSpPr txBox="1">
                <a:spLocks noChangeArrowheads="1"/>
              </p:cNvSpPr>
              <p:nvPr/>
            </p:nvSpPr>
            <p:spPr bwMode="auto">
              <a:xfrm>
                <a:off x="7288295" y="3523131"/>
                <a:ext cx="1792949" cy="830997"/>
              </a:xfrm>
              <a:prstGeom prst="rect">
                <a:avLst/>
              </a:prstGeom>
              <a:noFill/>
              <a:ln w="9525">
                <a:noFill/>
                <a:miter lim="800000"/>
                <a:headEnd/>
                <a:tailEnd/>
              </a:ln>
            </p:spPr>
            <p:txBody>
              <a:bodyPr>
                <a:spAutoFit/>
              </a:bodyPr>
              <a:lstStyle/>
              <a:p>
                <a:r>
                  <a:rPr lang="en-US" sz="1200"/>
                  <a:t>Increase in telemetry interfaces to enable clear picture of on-orbit operations of SAR/GPS</a:t>
                </a:r>
              </a:p>
            </p:txBody>
          </p:sp>
          <p:sp>
            <p:nvSpPr>
              <p:cNvPr id="23" name="Oval 33"/>
              <p:cNvSpPr>
                <a:spLocks noChangeArrowheads="1"/>
              </p:cNvSpPr>
              <p:nvPr/>
            </p:nvSpPr>
            <p:spPr bwMode="auto">
              <a:xfrm>
                <a:off x="7001425" y="3505201"/>
                <a:ext cx="274320" cy="274320"/>
              </a:xfrm>
              <a:prstGeom prst="ellipse">
                <a:avLst/>
              </a:prstGeom>
              <a:solidFill>
                <a:schemeClr val="tx1"/>
              </a:solidFill>
              <a:ln w="12700" algn="ctr">
                <a:solidFill>
                  <a:schemeClr val="tx1"/>
                </a:solidFill>
                <a:round/>
                <a:headEnd/>
                <a:tailEnd/>
              </a:ln>
            </p:spPr>
            <p:txBody>
              <a:bodyPr anchor="ctr"/>
              <a:lstStyle/>
              <a:p>
                <a:pPr algn="ctr" eaLnBrk="0" hangingPunct="0"/>
                <a:r>
                  <a:rPr lang="en-US" sz="1600" b="1" dirty="0">
                    <a:solidFill>
                      <a:schemeClr val="bg1"/>
                    </a:solidFill>
                    <a:latin typeface="Arial" charset="0"/>
                  </a:rPr>
                  <a:t>4</a:t>
                </a:r>
              </a:p>
            </p:txBody>
          </p:sp>
        </p:grpSp>
        <p:grpSp>
          <p:nvGrpSpPr>
            <p:cNvPr id="16" name="Group 34"/>
            <p:cNvGrpSpPr>
              <a:grpSpLocks/>
            </p:cNvGrpSpPr>
            <p:nvPr/>
          </p:nvGrpSpPr>
          <p:grpSpPr bwMode="auto">
            <a:xfrm>
              <a:off x="197213" y="5531226"/>
              <a:ext cx="2339799" cy="664261"/>
              <a:chOff x="7001425" y="3505201"/>
              <a:chExt cx="2339799" cy="664261"/>
            </a:xfrm>
          </p:grpSpPr>
          <p:sp>
            <p:nvSpPr>
              <p:cNvPr id="20" name="TextBox 35"/>
              <p:cNvSpPr txBox="1">
                <a:spLocks noChangeArrowheads="1"/>
              </p:cNvSpPr>
              <p:nvPr/>
            </p:nvSpPr>
            <p:spPr bwMode="auto">
              <a:xfrm>
                <a:off x="7288294" y="3523131"/>
                <a:ext cx="2052930" cy="646331"/>
              </a:xfrm>
              <a:prstGeom prst="rect">
                <a:avLst/>
              </a:prstGeom>
              <a:noFill/>
              <a:ln w="9525">
                <a:noFill/>
                <a:miter lim="800000"/>
                <a:headEnd/>
                <a:tailEnd/>
              </a:ln>
            </p:spPr>
            <p:txBody>
              <a:bodyPr>
                <a:spAutoFit/>
              </a:bodyPr>
              <a:lstStyle/>
              <a:p>
                <a:r>
                  <a:rPr lang="en-US" sz="1200"/>
                  <a:t>Realignment of SAR/GPS mounting feet to avoid Space Vehicle interferences</a:t>
                </a:r>
              </a:p>
            </p:txBody>
          </p:sp>
          <p:sp>
            <p:nvSpPr>
              <p:cNvPr id="21" name="Oval 36"/>
              <p:cNvSpPr>
                <a:spLocks noChangeArrowheads="1"/>
              </p:cNvSpPr>
              <p:nvPr/>
            </p:nvSpPr>
            <p:spPr bwMode="auto">
              <a:xfrm>
                <a:off x="7001425" y="3505201"/>
                <a:ext cx="274320" cy="274320"/>
              </a:xfrm>
              <a:prstGeom prst="ellipse">
                <a:avLst/>
              </a:prstGeom>
              <a:solidFill>
                <a:schemeClr val="tx1"/>
              </a:solidFill>
              <a:ln w="12700" algn="ctr">
                <a:solidFill>
                  <a:schemeClr val="tx1"/>
                </a:solidFill>
                <a:round/>
                <a:headEnd/>
                <a:tailEnd/>
              </a:ln>
            </p:spPr>
            <p:txBody>
              <a:bodyPr anchor="ctr"/>
              <a:lstStyle/>
              <a:p>
                <a:pPr algn="ctr" eaLnBrk="0" hangingPunct="0"/>
                <a:r>
                  <a:rPr lang="en-US" sz="1600" b="1">
                    <a:solidFill>
                      <a:schemeClr val="bg1"/>
                    </a:solidFill>
                    <a:latin typeface="Arial" charset="0"/>
                  </a:rPr>
                  <a:t>2</a:t>
                </a:r>
              </a:p>
            </p:txBody>
          </p:sp>
        </p:grpSp>
        <p:grpSp>
          <p:nvGrpSpPr>
            <p:cNvPr id="17" name="Group 37"/>
            <p:cNvGrpSpPr>
              <a:grpSpLocks/>
            </p:cNvGrpSpPr>
            <p:nvPr/>
          </p:nvGrpSpPr>
          <p:grpSpPr bwMode="auto">
            <a:xfrm>
              <a:off x="179284" y="3541061"/>
              <a:ext cx="2079819" cy="848927"/>
              <a:chOff x="7001425" y="3505201"/>
              <a:chExt cx="2079819" cy="848927"/>
            </a:xfrm>
          </p:grpSpPr>
          <p:sp>
            <p:nvSpPr>
              <p:cNvPr id="18" name="TextBox 38"/>
              <p:cNvSpPr txBox="1">
                <a:spLocks noChangeArrowheads="1"/>
              </p:cNvSpPr>
              <p:nvPr/>
            </p:nvSpPr>
            <p:spPr bwMode="auto">
              <a:xfrm>
                <a:off x="7288295" y="3523131"/>
                <a:ext cx="1792949" cy="830997"/>
              </a:xfrm>
              <a:prstGeom prst="rect">
                <a:avLst/>
              </a:prstGeom>
              <a:noFill/>
              <a:ln w="9525">
                <a:noFill/>
                <a:miter lim="800000"/>
                <a:headEnd/>
                <a:tailEnd/>
              </a:ln>
            </p:spPr>
            <p:txBody>
              <a:bodyPr>
                <a:spAutoFit/>
              </a:bodyPr>
              <a:lstStyle/>
              <a:p>
                <a:r>
                  <a:rPr lang="en-US" sz="1200"/>
                  <a:t>Increased electrical power and thermal load limit to increase RF performance for users</a:t>
                </a:r>
              </a:p>
            </p:txBody>
          </p:sp>
          <p:sp>
            <p:nvSpPr>
              <p:cNvPr id="19" name="Oval 39"/>
              <p:cNvSpPr>
                <a:spLocks noChangeArrowheads="1"/>
              </p:cNvSpPr>
              <p:nvPr/>
            </p:nvSpPr>
            <p:spPr bwMode="auto">
              <a:xfrm>
                <a:off x="7001425" y="3505201"/>
                <a:ext cx="274320" cy="274320"/>
              </a:xfrm>
              <a:prstGeom prst="ellipse">
                <a:avLst/>
              </a:prstGeom>
              <a:solidFill>
                <a:schemeClr val="tx1"/>
              </a:solidFill>
              <a:ln w="12700" algn="ctr">
                <a:solidFill>
                  <a:schemeClr val="tx1"/>
                </a:solidFill>
                <a:round/>
                <a:headEnd/>
                <a:tailEnd/>
              </a:ln>
            </p:spPr>
            <p:txBody>
              <a:bodyPr anchor="ctr"/>
              <a:lstStyle/>
              <a:p>
                <a:pPr algn="ctr" eaLnBrk="0" hangingPunct="0"/>
                <a:r>
                  <a:rPr lang="en-US" sz="1600" b="1">
                    <a:solidFill>
                      <a:schemeClr val="bg1"/>
                    </a:solidFill>
                    <a:latin typeface="Arial" charset="0"/>
                  </a:rPr>
                  <a:t>1</a:t>
                </a:r>
              </a:p>
            </p:txBody>
          </p:sp>
        </p:grpSp>
      </p:grpSp>
    </p:spTree>
    <p:extLst>
      <p:ext uri="{BB962C8B-B14F-4D97-AF65-F5344CB8AC3E}">
        <p14:creationId xmlns:p14="http://schemas.microsoft.com/office/powerpoint/2010/main" val="41098650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194537" y="1548547"/>
            <a:ext cx="9144000" cy="13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ctr">
              <a:lnSpc>
                <a:spcPct val="100000"/>
              </a:lnSpc>
              <a:buClr>
                <a:srgbClr val="FF0000"/>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C00000"/>
                </a:solidFill>
                <a:latin typeface="Arial" charset="0"/>
              </a:rPr>
              <a:t>MEOSAR </a:t>
            </a:r>
            <a:r>
              <a:rPr lang="en-GB" sz="3200" dirty="0" smtClean="0">
                <a:solidFill>
                  <a:srgbClr val="C00000"/>
                </a:solidFill>
                <a:latin typeface="Arial" charset="0"/>
              </a:rPr>
              <a:t>Includes </a:t>
            </a:r>
            <a:r>
              <a:rPr lang="en-GB" sz="3200" dirty="0">
                <a:solidFill>
                  <a:srgbClr val="C00000"/>
                </a:solidFill>
                <a:latin typeface="Arial" charset="0"/>
              </a:rPr>
              <a:t>SAR </a:t>
            </a:r>
            <a:r>
              <a:rPr lang="en-GB" sz="3200" dirty="0" smtClean="0">
                <a:solidFill>
                  <a:srgbClr val="C00000"/>
                </a:solidFill>
                <a:latin typeface="Arial" charset="0"/>
              </a:rPr>
              <a:t>Payloads </a:t>
            </a:r>
            <a:r>
              <a:rPr lang="en-GB" sz="3200" dirty="0">
                <a:solidFill>
                  <a:srgbClr val="C00000"/>
                </a:solidFill>
                <a:latin typeface="Arial" charset="0"/>
              </a:rPr>
              <a:t>on </a:t>
            </a:r>
          </a:p>
          <a:p>
            <a:pPr algn="ctr">
              <a:lnSpc>
                <a:spcPct val="100000"/>
              </a:lnSpc>
              <a:buClr>
                <a:srgbClr val="FF0000"/>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smtClean="0">
                <a:solidFill>
                  <a:srgbClr val="C00000"/>
                </a:solidFill>
                <a:latin typeface="Arial" charset="0"/>
              </a:rPr>
              <a:t>                           Three Global Navigation Satellite Systems </a:t>
            </a:r>
            <a:r>
              <a:rPr lang="en-GB" sz="2400" dirty="0">
                <a:solidFill>
                  <a:srgbClr val="FF0000"/>
                </a:solidFill>
                <a:latin typeface="Arial" charset="0"/>
              </a:rPr>
              <a:t/>
            </a:r>
            <a:br>
              <a:rPr lang="en-GB" sz="2400" dirty="0">
                <a:solidFill>
                  <a:srgbClr val="FF0000"/>
                </a:solidFill>
                <a:latin typeface="Arial" charset="0"/>
              </a:rPr>
            </a:br>
            <a:endParaRPr lang="en-GB" sz="2400" dirty="0">
              <a:solidFill>
                <a:srgbClr val="FF0000"/>
              </a:solidFill>
              <a:latin typeface="Arial" charset="0"/>
            </a:endParaRPr>
          </a:p>
        </p:txBody>
      </p:sp>
      <p:pic>
        <p:nvPicPr>
          <p:cNvPr id="8" name="Picture 4" descr="glonass_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266838"/>
            <a:ext cx="25908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3352800" y="2657238"/>
            <a:ext cx="2362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itchFamily="18" charset="0"/>
                <a:ea typeface="Lucida Sans Unicode" pitchFamily="34" charset="0"/>
                <a:cs typeface="Lucida Sans Unicode" pitchFamily="34" charset="0"/>
              </a:defRPr>
            </a:lvl1pPr>
            <a:lvl2pPr marL="742950" indent="-285750">
              <a:defRPr sz="2400">
                <a:solidFill>
                  <a:schemeClr val="bg1"/>
                </a:solidFill>
                <a:latin typeface="Times New Roman" pitchFamily="18" charset="0"/>
                <a:ea typeface="Lucida Sans Unicode" pitchFamily="34" charset="0"/>
                <a:cs typeface="Lucida Sans Unicode" pitchFamily="34" charset="0"/>
              </a:defRPr>
            </a:lvl2pPr>
            <a:lvl3pPr marL="1143000" indent="-228600">
              <a:defRPr sz="2400">
                <a:solidFill>
                  <a:schemeClr val="bg1"/>
                </a:solidFill>
                <a:latin typeface="Times New Roman" pitchFamily="18" charset="0"/>
                <a:ea typeface="Lucida Sans Unicode" pitchFamily="34" charset="0"/>
                <a:cs typeface="Lucida Sans Unicode" pitchFamily="34" charset="0"/>
              </a:defRPr>
            </a:lvl3pPr>
            <a:lvl4pPr marL="1600200" indent="-228600">
              <a:defRPr sz="2400">
                <a:solidFill>
                  <a:schemeClr val="bg1"/>
                </a:solidFill>
                <a:latin typeface="Times New Roman" pitchFamily="18" charset="0"/>
                <a:ea typeface="Lucida Sans Unicode" pitchFamily="34" charset="0"/>
                <a:cs typeface="Lucida Sans Unicode" pitchFamily="34" charset="0"/>
              </a:defRPr>
            </a:lvl4pPr>
            <a:lvl5pPr marL="2057400" indent="-228600">
              <a:defRPr sz="2400">
                <a:solidFill>
                  <a:schemeClr val="bg1"/>
                </a:solidFill>
                <a:latin typeface="Times New Roman" pitchFamily="18" charset="0"/>
                <a:ea typeface="Lucida Sans Unicode" pitchFamily="34" charset="0"/>
                <a:cs typeface="Lucida Sans Unicode" pitchFamily="34" charset="0"/>
              </a:defRPr>
            </a:lvl5pPr>
            <a:lvl6pPr marL="25146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Lucida Sans Unicode" pitchFamily="34" charset="0"/>
                <a:cs typeface="Lucida Sans Unicode" pitchFamily="34" charset="0"/>
              </a:defRPr>
            </a:lvl6pPr>
            <a:lvl7pPr marL="29718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Lucida Sans Unicode" pitchFamily="34" charset="0"/>
                <a:cs typeface="Lucida Sans Unicode" pitchFamily="34" charset="0"/>
              </a:defRPr>
            </a:lvl7pPr>
            <a:lvl8pPr marL="34290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Lucida Sans Unicode" pitchFamily="34" charset="0"/>
                <a:cs typeface="Lucida Sans Unicode" pitchFamily="34" charset="0"/>
              </a:defRPr>
            </a:lvl8pPr>
            <a:lvl9pPr marL="38862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Lucida Sans Unicode" pitchFamily="34" charset="0"/>
                <a:cs typeface="Lucida Sans Unicode" pitchFamily="34" charset="0"/>
              </a:defRPr>
            </a:lvl9pPr>
          </a:lstStyle>
          <a:p>
            <a:pPr>
              <a:spcBef>
                <a:spcPct val="50000"/>
              </a:spcBef>
            </a:pPr>
            <a:r>
              <a:rPr lang="en-US">
                <a:solidFill>
                  <a:schemeClr val="tx1"/>
                </a:solidFill>
              </a:rPr>
              <a:t>Glonass / Russia</a:t>
            </a:r>
          </a:p>
        </p:txBody>
      </p:sp>
      <p:pic>
        <p:nvPicPr>
          <p:cNvPr id="10" name="Picture 6" descr="g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733438"/>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838200" y="2123838"/>
            <a:ext cx="21336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itchFamily="18" charset="0"/>
                <a:ea typeface="Lucida Sans Unicode" pitchFamily="34" charset="0"/>
                <a:cs typeface="Lucida Sans Unicode" pitchFamily="34" charset="0"/>
              </a:defRPr>
            </a:lvl1pPr>
            <a:lvl2pPr marL="742950" indent="-285750">
              <a:defRPr sz="2400">
                <a:solidFill>
                  <a:schemeClr val="bg1"/>
                </a:solidFill>
                <a:latin typeface="Times New Roman" pitchFamily="18" charset="0"/>
                <a:ea typeface="Lucida Sans Unicode" pitchFamily="34" charset="0"/>
                <a:cs typeface="Lucida Sans Unicode" pitchFamily="34" charset="0"/>
              </a:defRPr>
            </a:lvl2pPr>
            <a:lvl3pPr marL="1143000" indent="-228600">
              <a:defRPr sz="2400">
                <a:solidFill>
                  <a:schemeClr val="bg1"/>
                </a:solidFill>
                <a:latin typeface="Times New Roman" pitchFamily="18" charset="0"/>
                <a:ea typeface="Lucida Sans Unicode" pitchFamily="34" charset="0"/>
                <a:cs typeface="Lucida Sans Unicode" pitchFamily="34" charset="0"/>
              </a:defRPr>
            </a:lvl3pPr>
            <a:lvl4pPr marL="1600200" indent="-228600">
              <a:defRPr sz="2400">
                <a:solidFill>
                  <a:schemeClr val="bg1"/>
                </a:solidFill>
                <a:latin typeface="Times New Roman" pitchFamily="18" charset="0"/>
                <a:ea typeface="Lucida Sans Unicode" pitchFamily="34" charset="0"/>
                <a:cs typeface="Lucida Sans Unicode" pitchFamily="34" charset="0"/>
              </a:defRPr>
            </a:lvl4pPr>
            <a:lvl5pPr marL="2057400" indent="-228600">
              <a:defRPr sz="2400">
                <a:solidFill>
                  <a:schemeClr val="bg1"/>
                </a:solidFill>
                <a:latin typeface="Times New Roman" pitchFamily="18" charset="0"/>
                <a:ea typeface="Lucida Sans Unicode" pitchFamily="34" charset="0"/>
                <a:cs typeface="Lucida Sans Unicode" pitchFamily="34" charset="0"/>
              </a:defRPr>
            </a:lvl5pPr>
            <a:lvl6pPr marL="25146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Lucida Sans Unicode" pitchFamily="34" charset="0"/>
                <a:cs typeface="Lucida Sans Unicode" pitchFamily="34" charset="0"/>
              </a:defRPr>
            </a:lvl6pPr>
            <a:lvl7pPr marL="29718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Lucida Sans Unicode" pitchFamily="34" charset="0"/>
                <a:cs typeface="Lucida Sans Unicode" pitchFamily="34" charset="0"/>
              </a:defRPr>
            </a:lvl7pPr>
            <a:lvl8pPr marL="34290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Lucida Sans Unicode" pitchFamily="34" charset="0"/>
                <a:cs typeface="Lucida Sans Unicode" pitchFamily="34" charset="0"/>
              </a:defRPr>
            </a:lvl8pPr>
            <a:lvl9pPr marL="38862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Lucida Sans Unicode" pitchFamily="34" charset="0"/>
                <a:cs typeface="Lucida Sans Unicode" pitchFamily="34" charset="0"/>
              </a:defRPr>
            </a:lvl9pPr>
          </a:lstStyle>
          <a:p>
            <a:pPr>
              <a:spcBef>
                <a:spcPct val="50000"/>
              </a:spcBef>
            </a:pPr>
            <a:r>
              <a:rPr lang="en-US">
                <a:solidFill>
                  <a:schemeClr val="tx1"/>
                </a:solidFill>
              </a:rPr>
              <a:t>GPS / USA</a:t>
            </a:r>
          </a:p>
        </p:txBody>
      </p:sp>
      <p:pic>
        <p:nvPicPr>
          <p:cNvPr id="12" name="Picture 8" descr="galileo_constell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647838"/>
            <a:ext cx="26289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9"/>
          <p:cNvSpPr txBox="1">
            <a:spLocks noChangeArrowheads="1"/>
          </p:cNvSpPr>
          <p:nvPr/>
        </p:nvSpPr>
        <p:spPr bwMode="auto">
          <a:xfrm>
            <a:off x="6400800" y="3114438"/>
            <a:ext cx="2362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itchFamily="18" charset="0"/>
                <a:ea typeface="Lucida Sans Unicode" pitchFamily="34" charset="0"/>
                <a:cs typeface="Lucida Sans Unicode" pitchFamily="34" charset="0"/>
              </a:defRPr>
            </a:lvl1pPr>
            <a:lvl2pPr marL="742950" indent="-285750">
              <a:defRPr sz="2400">
                <a:solidFill>
                  <a:schemeClr val="bg1"/>
                </a:solidFill>
                <a:latin typeface="Times New Roman" pitchFamily="18" charset="0"/>
                <a:ea typeface="Lucida Sans Unicode" pitchFamily="34" charset="0"/>
                <a:cs typeface="Lucida Sans Unicode" pitchFamily="34" charset="0"/>
              </a:defRPr>
            </a:lvl2pPr>
            <a:lvl3pPr marL="1143000" indent="-228600">
              <a:defRPr sz="2400">
                <a:solidFill>
                  <a:schemeClr val="bg1"/>
                </a:solidFill>
                <a:latin typeface="Times New Roman" pitchFamily="18" charset="0"/>
                <a:ea typeface="Lucida Sans Unicode" pitchFamily="34" charset="0"/>
                <a:cs typeface="Lucida Sans Unicode" pitchFamily="34" charset="0"/>
              </a:defRPr>
            </a:lvl3pPr>
            <a:lvl4pPr marL="1600200" indent="-228600">
              <a:defRPr sz="2400">
                <a:solidFill>
                  <a:schemeClr val="bg1"/>
                </a:solidFill>
                <a:latin typeface="Times New Roman" pitchFamily="18" charset="0"/>
                <a:ea typeface="Lucida Sans Unicode" pitchFamily="34" charset="0"/>
                <a:cs typeface="Lucida Sans Unicode" pitchFamily="34" charset="0"/>
              </a:defRPr>
            </a:lvl4pPr>
            <a:lvl5pPr marL="2057400" indent="-228600">
              <a:defRPr sz="2400">
                <a:solidFill>
                  <a:schemeClr val="bg1"/>
                </a:solidFill>
                <a:latin typeface="Times New Roman" pitchFamily="18" charset="0"/>
                <a:ea typeface="Lucida Sans Unicode" pitchFamily="34" charset="0"/>
                <a:cs typeface="Lucida Sans Unicode" pitchFamily="34" charset="0"/>
              </a:defRPr>
            </a:lvl5pPr>
            <a:lvl6pPr marL="25146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Lucida Sans Unicode" pitchFamily="34" charset="0"/>
                <a:cs typeface="Lucida Sans Unicode" pitchFamily="34" charset="0"/>
              </a:defRPr>
            </a:lvl6pPr>
            <a:lvl7pPr marL="29718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Lucida Sans Unicode" pitchFamily="34" charset="0"/>
                <a:cs typeface="Lucida Sans Unicode" pitchFamily="34" charset="0"/>
              </a:defRPr>
            </a:lvl7pPr>
            <a:lvl8pPr marL="34290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Lucida Sans Unicode" pitchFamily="34" charset="0"/>
                <a:cs typeface="Lucida Sans Unicode" pitchFamily="34" charset="0"/>
              </a:defRPr>
            </a:lvl8pPr>
            <a:lvl9pPr marL="38862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Lucida Sans Unicode" pitchFamily="34" charset="0"/>
                <a:cs typeface="Lucida Sans Unicode" pitchFamily="34" charset="0"/>
              </a:defRPr>
            </a:lvl9pPr>
          </a:lstStyle>
          <a:p>
            <a:pPr>
              <a:spcBef>
                <a:spcPct val="50000"/>
              </a:spcBef>
            </a:pPr>
            <a:r>
              <a:rPr lang="en-US">
                <a:solidFill>
                  <a:schemeClr val="tx1"/>
                </a:solidFill>
              </a:rPr>
              <a:t>Galileo / Europe</a:t>
            </a:r>
          </a:p>
        </p:txBody>
      </p:sp>
      <p:sp>
        <p:nvSpPr>
          <p:cNvPr id="15" name="Title 3"/>
          <p:cNvSpPr txBox="1">
            <a:spLocks/>
          </p:cNvSpPr>
          <p:nvPr/>
        </p:nvSpPr>
        <p:spPr>
          <a:xfrm>
            <a:off x="457200" y="32214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3D7499"/>
                </a:solidFill>
                <a:latin typeface="Arial Narrow" panose="020B0606020202030204" pitchFamily="34" charset="0"/>
                <a:ea typeface="+mj-ea"/>
                <a:cs typeface="+mj-cs"/>
              </a:defRPr>
            </a:lvl1pPr>
          </a:lstStyle>
          <a:p>
            <a:r>
              <a:rPr lang="en-US" dirty="0" smtClean="0"/>
              <a:t>Future MEOSAR System Fleet</a:t>
            </a:r>
            <a:endParaRPr lang="en-US" dirty="0"/>
          </a:p>
        </p:txBody>
      </p:sp>
    </p:spTree>
    <p:extLst>
      <p:ext uri="{BB962C8B-B14F-4D97-AF65-F5344CB8AC3E}">
        <p14:creationId xmlns:p14="http://schemas.microsoft.com/office/powerpoint/2010/main" val="3220632274"/>
      </p:ext>
    </p:extLst>
  </p:cSld>
  <p:clrMapOvr>
    <a:masterClrMapping/>
  </p:clrMapOvr>
  <mc:AlternateContent xmlns:mc="http://schemas.openxmlformats.org/markup-compatibility/2006" xmlns:p14="http://schemas.microsoft.com/office/powerpoint/2010/main">
    <mc:Choice Requires="p14">
      <p:transition p14:dur="0" advTm="8000"/>
    </mc:Choice>
    <mc:Fallback xmlns="">
      <p:transition advTm="8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MEOSAR System Benefits</a:t>
            </a:r>
            <a:endParaRPr lang="en-US" dirty="0"/>
          </a:p>
        </p:txBody>
      </p:sp>
      <p:sp>
        <p:nvSpPr>
          <p:cNvPr id="3" name="Content Placeholder 2"/>
          <p:cNvSpPr>
            <a:spLocks noGrp="1"/>
          </p:cNvSpPr>
          <p:nvPr>
            <p:ph idx="1"/>
          </p:nvPr>
        </p:nvSpPr>
        <p:spPr>
          <a:xfrm>
            <a:off x="457200" y="1600200"/>
            <a:ext cx="6096000" cy="4953000"/>
          </a:xfrm>
        </p:spPr>
        <p:txBody>
          <a:bodyPr>
            <a:normAutofit fontScale="92500" lnSpcReduction="10000"/>
          </a:bodyPr>
          <a:lstStyle/>
          <a:p>
            <a:r>
              <a:rPr lang="en-US" dirty="0" smtClean="0"/>
              <a:t>Near instantaneous detection and location</a:t>
            </a:r>
          </a:p>
          <a:p>
            <a:r>
              <a:rPr lang="en-US" dirty="0" smtClean="0"/>
              <a:t>Continuous global coverage</a:t>
            </a:r>
          </a:p>
          <a:p>
            <a:r>
              <a:rPr lang="en-US" dirty="0" smtClean="0"/>
              <a:t>System is automated</a:t>
            </a:r>
          </a:p>
          <a:p>
            <a:r>
              <a:rPr lang="en-US" dirty="0" smtClean="0"/>
              <a:t>24 / 7 system availability</a:t>
            </a:r>
          </a:p>
          <a:p>
            <a:r>
              <a:rPr lang="en-US" dirty="0" smtClean="0"/>
              <a:t>Mitigates terrain masking in GOES</a:t>
            </a:r>
          </a:p>
          <a:p>
            <a:r>
              <a:rPr lang="en-US" dirty="0" smtClean="0"/>
              <a:t>Reduces rescue response time</a:t>
            </a:r>
          </a:p>
          <a:p>
            <a:r>
              <a:rPr lang="en-US" dirty="0" smtClean="0"/>
              <a:t>Robust space segment / highly redundant</a:t>
            </a:r>
          </a:p>
          <a:p>
            <a:r>
              <a:rPr lang="en-US" dirty="0" smtClean="0"/>
              <a:t>Satellite repeater intentionally simple to allow for future beacon innovation</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2998" t="14880" r="51358" b="25124"/>
          <a:stretch>
            <a:fillRect/>
          </a:stretch>
        </p:blipFill>
        <p:spPr bwMode="auto">
          <a:xfrm>
            <a:off x="6117771" y="1905000"/>
            <a:ext cx="2873375" cy="264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011432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dirty="0" smtClean="0"/>
              <a:t>MEOSAR – Independent Location</a:t>
            </a:r>
            <a:endParaRPr lang="en-US" dirty="0"/>
          </a:p>
        </p:txBody>
      </p:sp>
      <p:sp>
        <p:nvSpPr>
          <p:cNvPr id="3" name="Content Placeholder 2"/>
          <p:cNvSpPr>
            <a:spLocks noGrp="1"/>
          </p:cNvSpPr>
          <p:nvPr>
            <p:ph idx="1"/>
          </p:nvPr>
        </p:nvSpPr>
        <p:spPr>
          <a:xfrm>
            <a:off x="304800" y="1600200"/>
            <a:ext cx="8382000" cy="4953000"/>
          </a:xfrm>
        </p:spPr>
        <p:txBody>
          <a:bodyPr>
            <a:normAutofit fontScale="62500" lnSpcReduction="20000"/>
          </a:bodyPr>
          <a:lstStyle/>
          <a:p>
            <a:r>
              <a:rPr lang="en-US" dirty="0"/>
              <a:t>Similar to standard GPS </a:t>
            </a:r>
            <a:r>
              <a:rPr lang="en-US" dirty="0" smtClean="0"/>
              <a:t>receivers, but in reverse, </a:t>
            </a:r>
            <a:r>
              <a:rPr lang="en-US" dirty="0"/>
              <a:t>MEOLUTs use multiple satellites to compute the location of a 406 MHz beacon</a:t>
            </a:r>
          </a:p>
          <a:p>
            <a:endParaRPr lang="en-US" dirty="0"/>
          </a:p>
          <a:p>
            <a:r>
              <a:rPr lang="en-US" dirty="0"/>
              <a:t>This location is “independent” of the location produced within the beacon (and encoded within the beacon message)</a:t>
            </a:r>
          </a:p>
          <a:p>
            <a:endParaRPr lang="en-US" dirty="0"/>
          </a:p>
          <a:p>
            <a:r>
              <a:rPr lang="en-US" dirty="0"/>
              <a:t>The actual methodology used by MEOLUTs </a:t>
            </a:r>
            <a:r>
              <a:rPr lang="en-US" dirty="0" smtClean="0"/>
              <a:t>uses Trilateration ( </a:t>
            </a:r>
            <a:r>
              <a:rPr lang="en-US" dirty="0"/>
              <a:t>standard triangulation </a:t>
            </a:r>
            <a:r>
              <a:rPr lang="en-US" dirty="0" smtClean="0"/>
              <a:t>techniques, </a:t>
            </a:r>
            <a:r>
              <a:rPr lang="en-US" dirty="0"/>
              <a:t>with 3 unique satellites providing a “2D” location (latitude and longitude), and 4+ providing a “3D” location (includes altitude)</a:t>
            </a:r>
          </a:p>
          <a:p>
            <a:endParaRPr lang="en-US" dirty="0"/>
          </a:p>
          <a:p>
            <a:r>
              <a:rPr lang="en-US" dirty="0"/>
              <a:t> Rather than just using differences in the time the signal takes to be relayed to the ground (like GPS receivers), MEOLUTs use differences in frequency as well, which leads to twice as many measurements and a more complex location generation algorithm (e.g., an iterative approach such as linear regression, which refines the location estimate until it converges)</a:t>
            </a:r>
          </a:p>
          <a:p>
            <a:endParaRPr lang="en-US" dirty="0"/>
          </a:p>
          <a:p>
            <a:r>
              <a:rPr lang="en-US" dirty="0"/>
              <a:t>The measurements refer to the relayed satellite signal as received at the MEOLUT, and are named Time of Arrival (TOA) and Frequency of Arrival (FOA), and the independent location generated captures both as </a:t>
            </a:r>
            <a:r>
              <a:rPr lang="en-US" dirty="0" smtClean="0"/>
              <a:t>Difference </a:t>
            </a:r>
            <a:r>
              <a:rPr lang="en-US" dirty="0"/>
              <a:t>of Arrival, or a DOA </a:t>
            </a:r>
            <a:r>
              <a:rPr lang="en-US" dirty="0" smtClean="0"/>
              <a:t>location</a:t>
            </a:r>
            <a:endParaRPr lang="en-US" dirty="0"/>
          </a:p>
        </p:txBody>
      </p:sp>
    </p:spTree>
    <p:extLst>
      <p:ext uri="{BB962C8B-B14F-4D97-AF65-F5344CB8AC3E}">
        <p14:creationId xmlns:p14="http://schemas.microsoft.com/office/powerpoint/2010/main" val="4187912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Outline</a:t>
            </a:r>
            <a:endParaRPr lang="en-US" dirty="0"/>
          </a:p>
        </p:txBody>
      </p:sp>
      <p:sp>
        <p:nvSpPr>
          <p:cNvPr id="6" name="Content Placeholder 5"/>
          <p:cNvSpPr>
            <a:spLocks noGrp="1"/>
          </p:cNvSpPr>
          <p:nvPr>
            <p:ph idx="1"/>
          </p:nvPr>
        </p:nvSpPr>
        <p:spPr>
          <a:xfrm>
            <a:off x="457200" y="1600200"/>
            <a:ext cx="6019800" cy="4525963"/>
          </a:xfrm>
        </p:spPr>
        <p:txBody>
          <a:bodyPr>
            <a:normAutofit fontScale="92500" lnSpcReduction="10000"/>
          </a:bodyPr>
          <a:lstStyle/>
          <a:p>
            <a:r>
              <a:rPr lang="en-US" dirty="0" smtClean="0"/>
              <a:t>SARSAT Overview</a:t>
            </a:r>
          </a:p>
          <a:p>
            <a:endParaRPr lang="en-US" dirty="0" smtClean="0"/>
          </a:p>
          <a:p>
            <a:r>
              <a:rPr lang="en-US" dirty="0" smtClean="0"/>
              <a:t>Cospas-Sarsat Overview</a:t>
            </a:r>
          </a:p>
          <a:p>
            <a:endParaRPr lang="en-US" dirty="0" smtClean="0"/>
          </a:p>
          <a:p>
            <a:r>
              <a:rPr lang="en-US" dirty="0" smtClean="0"/>
              <a:t>LEO/GEO Overview</a:t>
            </a:r>
          </a:p>
          <a:p>
            <a:endParaRPr lang="en-US" dirty="0" smtClean="0"/>
          </a:p>
          <a:p>
            <a:r>
              <a:rPr lang="en-US" dirty="0" smtClean="0"/>
              <a:t>MEOSAR Overview</a:t>
            </a:r>
          </a:p>
          <a:p>
            <a:endParaRPr lang="en-US" dirty="0" smtClean="0"/>
          </a:p>
          <a:p>
            <a:r>
              <a:rPr lang="en-US" dirty="0" smtClean="0"/>
              <a:t>Case Studies with the Experimental System</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1752600"/>
            <a:ext cx="2674883" cy="3998536"/>
          </a:xfrm>
          <a:prstGeom prst="rect">
            <a:avLst/>
          </a:prstGeom>
        </p:spPr>
      </p:pic>
    </p:spTree>
    <p:extLst>
      <p:ext uri="{BB962C8B-B14F-4D97-AF65-F5344CB8AC3E}">
        <p14:creationId xmlns:p14="http://schemas.microsoft.com/office/powerpoint/2010/main" val="39074532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sz="4000" dirty="0" smtClean="0"/>
              <a:t>MEOSAR – </a:t>
            </a:r>
            <a:r>
              <a:rPr lang="en-US" sz="4000" dirty="0" smtClean="0">
                <a:solidFill>
                  <a:srgbClr val="3B709B"/>
                </a:solidFill>
              </a:rPr>
              <a:t>Independent</a:t>
            </a:r>
            <a:r>
              <a:rPr lang="en-US" sz="4000" dirty="0" smtClean="0"/>
              <a:t> Location (cont.)</a:t>
            </a:r>
            <a:endParaRPr lang="en-US" sz="4000" dirty="0">
              <a:solidFill>
                <a:schemeClr val="tx1"/>
              </a:solidFill>
              <a:effectLst/>
            </a:endParaRPr>
          </a:p>
        </p:txBody>
      </p:sp>
      <p:sp>
        <p:nvSpPr>
          <p:cNvPr id="2" name="Content Placeholder 1"/>
          <p:cNvSpPr>
            <a:spLocks noGrp="1"/>
          </p:cNvSpPr>
          <p:nvPr>
            <p:ph idx="1"/>
          </p:nvPr>
        </p:nvSpPr>
        <p:spPr/>
        <p:txBody>
          <a:bodyPr>
            <a:normAutofit fontScale="77500" lnSpcReduction="20000"/>
          </a:bodyPr>
          <a:lstStyle/>
          <a:p>
            <a:pPr marL="285750" indent="-285750"/>
            <a:r>
              <a:rPr lang="en-US" dirty="0"/>
              <a:t> A major advantage of MEOSAR is that DOA locations can be generated from a </a:t>
            </a:r>
            <a:r>
              <a:rPr lang="en-US" u="sng" dirty="0"/>
              <a:t>single burst</a:t>
            </a:r>
            <a:r>
              <a:rPr lang="en-US" dirty="0"/>
              <a:t> from a 406 MHz distress beacon</a:t>
            </a:r>
          </a:p>
          <a:p>
            <a:pPr marL="285750" indent="-285750"/>
            <a:endParaRPr lang="en-US" dirty="0"/>
          </a:p>
          <a:p>
            <a:pPr marL="285750" indent="-285750"/>
            <a:r>
              <a:rPr lang="en-US" dirty="0"/>
              <a:t> In addition, a MEOLUT will combine data from multiple bursts, which improves accuracy</a:t>
            </a:r>
          </a:p>
          <a:p>
            <a:pPr marL="285750" indent="-285750"/>
            <a:endParaRPr lang="en-US" dirty="0"/>
          </a:p>
          <a:p>
            <a:pPr marL="285750" indent="-285750"/>
            <a:r>
              <a:rPr lang="en-US" dirty="0"/>
              <a:t> When the MEOLUT first computes an independent location (i.e., on a single burst) it will immediately send that location to the Cospas-Sarsat Mission Control Center (MCC)</a:t>
            </a:r>
          </a:p>
          <a:p>
            <a:pPr marL="285750" indent="-285750"/>
            <a:endParaRPr lang="en-US" dirty="0"/>
          </a:p>
          <a:p>
            <a:pPr marL="285750" indent="-285750"/>
            <a:r>
              <a:rPr lang="en-US" dirty="0"/>
              <a:t> Thereafter, independent locations will generally include multiple bursts (composite locations), and will be forwarded to the MCC at a minimum of 5 minutes intervals, and more often if better quality is indicated or new information if available (e.g., encoded location first available or changed)</a:t>
            </a:r>
          </a:p>
          <a:p>
            <a:endParaRPr lang="en-US" dirty="0"/>
          </a:p>
        </p:txBody>
      </p:sp>
    </p:spTree>
    <p:extLst>
      <p:ext uri="{BB962C8B-B14F-4D97-AF65-F5344CB8AC3E}">
        <p14:creationId xmlns:p14="http://schemas.microsoft.com/office/powerpoint/2010/main" val="15352803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pPr marL="0" indent="0" algn="ctr">
              <a:buNone/>
            </a:pPr>
            <a:r>
              <a:rPr lang="en-US" sz="4000" dirty="0" smtClean="0">
                <a:solidFill>
                  <a:srgbClr val="3B709B"/>
                </a:solidFill>
                <a:effectLst/>
              </a:rPr>
              <a:t>MEOSAR – Independent Location (cont.)</a:t>
            </a:r>
            <a:endParaRPr lang="en-US" sz="4000" dirty="0">
              <a:solidFill>
                <a:srgbClr val="3B709B"/>
              </a:solidFill>
              <a:effectLst/>
            </a:endParaRPr>
          </a:p>
        </p:txBody>
      </p:sp>
      <p:sp>
        <p:nvSpPr>
          <p:cNvPr id="2" name="Content Placeholder 1"/>
          <p:cNvSpPr>
            <a:spLocks noGrp="1"/>
          </p:cNvSpPr>
          <p:nvPr>
            <p:ph idx="1"/>
          </p:nvPr>
        </p:nvSpPr>
        <p:spPr>
          <a:xfrm>
            <a:off x="152400" y="1600200"/>
            <a:ext cx="8534400" cy="4953000"/>
          </a:xfrm>
        </p:spPr>
        <p:txBody>
          <a:bodyPr>
            <a:normAutofit fontScale="77500" lnSpcReduction="20000"/>
          </a:bodyPr>
          <a:lstStyle/>
          <a:p>
            <a:pPr marL="285750" indent="-285750"/>
            <a:r>
              <a:rPr lang="en-US" dirty="0"/>
              <a:t>There are a number of factors that can affect the accuracy of a MEOSAR independent location, but the most important are</a:t>
            </a:r>
            <a:r>
              <a:rPr lang="en-US" dirty="0" smtClean="0"/>
              <a:t>:</a:t>
            </a:r>
            <a:endParaRPr lang="en-US" dirty="0"/>
          </a:p>
          <a:p>
            <a:pPr marL="742896" lvl="1">
              <a:buFont typeface="Arial" panose="020B0604020202020204" pitchFamily="34" charset="0"/>
              <a:buChar char="•"/>
            </a:pPr>
            <a:r>
              <a:rPr lang="en-US" dirty="0"/>
              <a:t> </a:t>
            </a:r>
            <a:r>
              <a:rPr lang="en-US" sz="1800" dirty="0"/>
              <a:t>The number of unique satellites for which burst data is received </a:t>
            </a:r>
          </a:p>
          <a:p>
            <a:pPr marL="1200043" lvl="2" indent="-285750"/>
            <a:r>
              <a:rPr lang="en-US" sz="1800" dirty="0"/>
              <a:t> Satellite in view of beacon and the MEOLUT (mutual visibility); </a:t>
            </a:r>
          </a:p>
          <a:p>
            <a:pPr marL="1200043" lvl="2" indent="-285750"/>
            <a:r>
              <a:rPr lang="en-US" sz="1800" dirty="0"/>
              <a:t> Whether or not the relay actually works (throughput); and</a:t>
            </a:r>
          </a:p>
          <a:p>
            <a:pPr marL="1200043" lvl="2" indent="-285750"/>
            <a:r>
              <a:rPr lang="en-US" sz="1800" dirty="0"/>
              <a:t> The geometrical position of the satellites (dilution of position – DOP)</a:t>
            </a:r>
          </a:p>
          <a:p>
            <a:pPr marL="742896" lvl="1">
              <a:buFont typeface="Arial" panose="020B0604020202020204" pitchFamily="34" charset="0"/>
              <a:buChar char="•"/>
            </a:pPr>
            <a:r>
              <a:rPr lang="en-US" sz="1800" dirty="0"/>
              <a:t> The accuracy of the TOA measurements</a:t>
            </a:r>
          </a:p>
          <a:p>
            <a:pPr marL="742896" lvl="1">
              <a:buFont typeface="Arial" panose="020B0604020202020204" pitchFamily="34" charset="0"/>
              <a:buChar char="•"/>
            </a:pPr>
            <a:r>
              <a:rPr lang="en-US" sz="1800" dirty="0"/>
              <a:t> The accuracy of the FOA measurements</a:t>
            </a:r>
          </a:p>
          <a:p>
            <a:pPr marL="742896" lvl="1">
              <a:buFont typeface="Arial" panose="020B0604020202020204" pitchFamily="34" charset="0"/>
              <a:buChar char="•"/>
            </a:pPr>
            <a:endParaRPr lang="en-US" dirty="0"/>
          </a:p>
          <a:p>
            <a:pPr marL="285750" lvl="1">
              <a:buFont typeface="Arial" panose="020B0604020202020204" pitchFamily="34" charset="0"/>
              <a:buChar char="•"/>
            </a:pPr>
            <a:r>
              <a:rPr lang="en-US" dirty="0"/>
              <a:t> As a beacon position gets further away from the MEOLUT the number of mutual visibility satellites is reduced</a:t>
            </a:r>
          </a:p>
          <a:p>
            <a:pPr marL="285750" lvl="1">
              <a:buFont typeface="Arial" panose="020B0604020202020204" pitchFamily="34" charset="0"/>
              <a:buChar char="•"/>
            </a:pPr>
            <a:endParaRPr lang="en-US" dirty="0"/>
          </a:p>
          <a:p>
            <a:pPr marL="285750" lvl="1">
              <a:buFont typeface="Arial" panose="020B0604020202020204" pitchFamily="34" charset="0"/>
              <a:buChar char="•"/>
            </a:pPr>
            <a:r>
              <a:rPr lang="en-US" dirty="0"/>
              <a:t> When satellites are at very low or very high elevation angles to the beacon, throughput is reduced (high angle degradation is due to beacon antenna patterns)</a:t>
            </a:r>
          </a:p>
          <a:p>
            <a:pPr marL="285750" lvl="1">
              <a:buFont typeface="Arial" panose="020B0604020202020204" pitchFamily="34" charset="0"/>
              <a:buChar char="•"/>
            </a:pPr>
            <a:endParaRPr lang="en-US" dirty="0"/>
          </a:p>
          <a:p>
            <a:pPr marL="285750" lvl="1">
              <a:buFont typeface="Arial" panose="020B0604020202020204" pitchFamily="34" charset="0"/>
              <a:buChar char="•"/>
            </a:pPr>
            <a:r>
              <a:rPr lang="en-US" dirty="0"/>
              <a:t> Interference on the 406 MHz band impacts throughput and measurement accuracy, and stems in part from large satellite ground footprints as well as the characteristics of some MEOSAR repeaters</a:t>
            </a:r>
          </a:p>
          <a:p>
            <a:endParaRPr lang="en-US" dirty="0"/>
          </a:p>
        </p:txBody>
      </p:sp>
    </p:spTree>
    <p:extLst>
      <p:ext uri="{BB962C8B-B14F-4D97-AF65-F5344CB8AC3E}">
        <p14:creationId xmlns:p14="http://schemas.microsoft.com/office/powerpoint/2010/main" val="30869994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9060" y="533400"/>
            <a:ext cx="8740140" cy="808434"/>
          </a:xfrm>
        </p:spPr>
        <p:txBody>
          <a:bodyPr>
            <a:normAutofit/>
          </a:bodyPr>
          <a:lstStyle/>
          <a:p>
            <a:pPr marL="0" indent="0" algn="ctr">
              <a:buNone/>
            </a:pPr>
            <a:r>
              <a:rPr lang="en-US" sz="3600" dirty="0" smtClean="0">
                <a:solidFill>
                  <a:srgbClr val="3B709B"/>
                </a:solidFill>
                <a:effectLst/>
              </a:rPr>
              <a:t>MEOLUT Networking </a:t>
            </a:r>
            <a:endParaRPr lang="en-US" sz="3600" dirty="0">
              <a:solidFill>
                <a:srgbClr val="3B709B"/>
              </a:solidFill>
              <a:effectLst/>
            </a:endParaRPr>
          </a:p>
        </p:txBody>
      </p:sp>
      <p:sp>
        <p:nvSpPr>
          <p:cNvPr id="10" name="TextBox 9"/>
          <p:cNvSpPr txBox="1"/>
          <p:nvPr/>
        </p:nvSpPr>
        <p:spPr>
          <a:xfrm>
            <a:off x="152400" y="1600200"/>
            <a:ext cx="8839200" cy="283154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 </a:t>
            </a:r>
            <a:r>
              <a:rPr lang="en-US" sz="1600" dirty="0" smtClean="0"/>
              <a:t>MEOLUT</a:t>
            </a:r>
            <a:r>
              <a:rPr lang="en-US" dirty="0" smtClean="0"/>
              <a:t> </a:t>
            </a:r>
            <a:r>
              <a:rPr lang="en-US" sz="1600" dirty="0" smtClean="0"/>
              <a:t>Networking refers to the exchange of TOA/FOA data “directly” between MEOLUTs, and is considered an additional capability</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 The purpose of this data exchange is to enhance the performance of the MEOSAR system, specifically helping to compensate for:</a:t>
            </a:r>
          </a:p>
          <a:p>
            <a:pPr marL="285750" indent="-285750">
              <a:buFont typeface="Arial" panose="020B0604020202020204" pitchFamily="34" charset="0"/>
              <a:buChar char="•"/>
            </a:pPr>
            <a:endParaRPr lang="en-US" sz="1600" dirty="0" smtClean="0"/>
          </a:p>
          <a:p>
            <a:pPr marL="742896" lvl="1" indent="-285750">
              <a:buFont typeface="Arial" panose="020B0604020202020204" pitchFamily="34" charset="0"/>
              <a:buChar char="•"/>
            </a:pPr>
            <a:r>
              <a:rPr lang="en-US" sz="1600" dirty="0" smtClean="0"/>
              <a:t> A large distance between the beacon and the MEOLUT</a:t>
            </a:r>
          </a:p>
          <a:p>
            <a:pPr marL="742896" lvl="1" indent="-285750">
              <a:buFont typeface="Arial" panose="020B0604020202020204" pitchFamily="34" charset="0"/>
              <a:buChar char="•"/>
            </a:pPr>
            <a:r>
              <a:rPr lang="en-US" sz="1600" dirty="0" smtClean="0"/>
              <a:t> Missed data caused by limited throughput</a:t>
            </a:r>
          </a:p>
          <a:p>
            <a:pPr marL="742896" lvl="1"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 This data exchange of “raw” data, is NOT to be confused with the sending of alert data (processed data) that occurs between C/S MCCs using the Nodal communications “network”</a:t>
            </a:r>
            <a:endParaRPr lang="en-US" sz="1600" dirty="0"/>
          </a:p>
        </p:txBody>
      </p:sp>
      <p:grpSp>
        <p:nvGrpSpPr>
          <p:cNvPr id="2" name="Group 33"/>
          <p:cNvGrpSpPr>
            <a:grpSpLocks/>
          </p:cNvGrpSpPr>
          <p:nvPr/>
        </p:nvGrpSpPr>
        <p:grpSpPr bwMode="auto">
          <a:xfrm>
            <a:off x="1417320" y="4495800"/>
            <a:ext cx="1097280" cy="457200"/>
            <a:chOff x="380757" y="1295399"/>
            <a:chExt cx="873125" cy="457200"/>
          </a:xfrm>
        </p:grpSpPr>
        <p:sp>
          <p:nvSpPr>
            <p:cNvPr id="5" name="Flowchart: Process 4"/>
            <p:cNvSpPr/>
            <p:nvPr/>
          </p:nvSpPr>
          <p:spPr>
            <a:xfrm>
              <a:off x="381000" y="1295399"/>
              <a:ext cx="837957" cy="4572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35"/>
            <p:cNvSpPr txBox="1">
              <a:spLocks noChangeArrowheads="1"/>
            </p:cNvSpPr>
            <p:nvPr/>
          </p:nvSpPr>
          <p:spPr bwMode="auto">
            <a:xfrm>
              <a:off x="380757" y="1364316"/>
              <a:ext cx="873125" cy="150787"/>
            </a:xfrm>
            <a:prstGeom prst="rect">
              <a:avLst/>
            </a:prstGeom>
            <a:noFill/>
            <a:ln w="9525">
              <a:noFill/>
              <a:miter lim="800000"/>
              <a:headEnd/>
              <a:tailEnd/>
            </a:ln>
          </p:spPr>
          <p:txBody>
            <a:bodyPr wrap="square">
              <a:spAutoFit/>
            </a:bodyPr>
            <a:lstStyle/>
            <a:p>
              <a:pPr algn="ctr"/>
              <a:r>
                <a:rPr lang="en-US" sz="1200" dirty="0" smtClean="0">
                  <a:latin typeface="Calibri" pitchFamily="34" charset="0"/>
                </a:rPr>
                <a:t>MEOLUT #1</a:t>
              </a:r>
              <a:endParaRPr lang="en-US" sz="1200" dirty="0">
                <a:latin typeface="Calibri" pitchFamily="34" charset="0"/>
              </a:endParaRPr>
            </a:p>
          </p:txBody>
        </p:sp>
      </p:grpSp>
      <p:grpSp>
        <p:nvGrpSpPr>
          <p:cNvPr id="3" name="Group 33"/>
          <p:cNvGrpSpPr>
            <a:grpSpLocks/>
          </p:cNvGrpSpPr>
          <p:nvPr/>
        </p:nvGrpSpPr>
        <p:grpSpPr bwMode="auto">
          <a:xfrm>
            <a:off x="1417320" y="5486400"/>
            <a:ext cx="1097280" cy="457200"/>
            <a:chOff x="380757" y="1295399"/>
            <a:chExt cx="873125" cy="457200"/>
          </a:xfrm>
        </p:grpSpPr>
        <p:sp>
          <p:nvSpPr>
            <p:cNvPr id="9" name="Flowchart: Process 8"/>
            <p:cNvSpPr/>
            <p:nvPr/>
          </p:nvSpPr>
          <p:spPr>
            <a:xfrm>
              <a:off x="381000" y="1295399"/>
              <a:ext cx="837957" cy="4572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35"/>
            <p:cNvSpPr txBox="1">
              <a:spLocks noChangeArrowheads="1"/>
            </p:cNvSpPr>
            <p:nvPr/>
          </p:nvSpPr>
          <p:spPr bwMode="auto">
            <a:xfrm>
              <a:off x="380757" y="1364316"/>
              <a:ext cx="873125" cy="276999"/>
            </a:xfrm>
            <a:prstGeom prst="rect">
              <a:avLst/>
            </a:prstGeom>
            <a:noFill/>
            <a:ln w="9525">
              <a:noFill/>
              <a:miter lim="800000"/>
              <a:headEnd/>
              <a:tailEnd/>
            </a:ln>
          </p:spPr>
          <p:txBody>
            <a:bodyPr wrap="square">
              <a:spAutoFit/>
            </a:bodyPr>
            <a:lstStyle/>
            <a:p>
              <a:pPr algn="ctr"/>
              <a:r>
                <a:rPr lang="en-US" sz="1200" dirty="0" smtClean="0">
                  <a:latin typeface="Calibri" pitchFamily="34" charset="0"/>
                </a:rPr>
                <a:t>MEOLUT #2</a:t>
              </a:r>
              <a:endParaRPr lang="en-US" sz="1200" dirty="0">
                <a:latin typeface="Calibri" pitchFamily="34" charset="0"/>
              </a:endParaRPr>
            </a:p>
          </p:txBody>
        </p:sp>
      </p:grpSp>
      <p:cxnSp>
        <p:nvCxnSpPr>
          <p:cNvPr id="12" name="Straight Connector 11"/>
          <p:cNvCxnSpPr/>
          <p:nvPr/>
        </p:nvCxnSpPr>
        <p:spPr>
          <a:xfrm>
            <a:off x="1981200" y="4953000"/>
            <a:ext cx="0" cy="533400"/>
          </a:xfrm>
          <a:prstGeom prst="line">
            <a:avLst/>
          </a:prstGeom>
          <a:ln w="12700">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371600" y="5029200"/>
            <a:ext cx="685800" cy="400110"/>
          </a:xfrm>
          <a:prstGeom prst="rect">
            <a:avLst/>
          </a:prstGeom>
          <a:noFill/>
        </p:spPr>
        <p:txBody>
          <a:bodyPr wrap="square" rtlCol="0">
            <a:spAutoFit/>
          </a:bodyPr>
          <a:lstStyle/>
          <a:p>
            <a:r>
              <a:rPr lang="en-US" sz="1000" dirty="0" smtClean="0">
                <a:solidFill>
                  <a:srgbClr val="C00000"/>
                </a:solidFill>
                <a:latin typeface="Calibri" pitchFamily="34" charset="0"/>
              </a:rPr>
              <a:t>TOA/FOA </a:t>
            </a:r>
          </a:p>
          <a:p>
            <a:r>
              <a:rPr lang="en-US" sz="1000" dirty="0" smtClean="0">
                <a:solidFill>
                  <a:srgbClr val="C00000"/>
                </a:solidFill>
                <a:latin typeface="Calibri" pitchFamily="34" charset="0"/>
              </a:rPr>
              <a:t>Data</a:t>
            </a:r>
            <a:endParaRPr lang="en-US" sz="1000" dirty="0">
              <a:solidFill>
                <a:srgbClr val="C00000"/>
              </a:solidFill>
            </a:endParaRPr>
          </a:p>
        </p:txBody>
      </p:sp>
      <p:grpSp>
        <p:nvGrpSpPr>
          <p:cNvPr id="4" name="Group 33"/>
          <p:cNvGrpSpPr>
            <a:grpSpLocks/>
          </p:cNvGrpSpPr>
          <p:nvPr/>
        </p:nvGrpSpPr>
        <p:grpSpPr bwMode="auto">
          <a:xfrm>
            <a:off x="3931920" y="4724400"/>
            <a:ext cx="1097280" cy="457200"/>
            <a:chOff x="380758" y="1295399"/>
            <a:chExt cx="873125" cy="457200"/>
          </a:xfrm>
        </p:grpSpPr>
        <p:sp>
          <p:nvSpPr>
            <p:cNvPr id="18" name="Flowchart: Process 17"/>
            <p:cNvSpPr/>
            <p:nvPr/>
          </p:nvSpPr>
          <p:spPr>
            <a:xfrm>
              <a:off x="381000" y="1295399"/>
              <a:ext cx="837957" cy="4572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TextBox 35"/>
            <p:cNvSpPr txBox="1">
              <a:spLocks noChangeArrowheads="1"/>
            </p:cNvSpPr>
            <p:nvPr/>
          </p:nvSpPr>
          <p:spPr bwMode="auto">
            <a:xfrm>
              <a:off x="380758" y="1364316"/>
              <a:ext cx="873125" cy="276999"/>
            </a:xfrm>
            <a:prstGeom prst="rect">
              <a:avLst/>
            </a:prstGeom>
            <a:noFill/>
            <a:ln w="9525">
              <a:noFill/>
              <a:miter lim="800000"/>
              <a:headEnd/>
              <a:tailEnd/>
            </a:ln>
          </p:spPr>
          <p:txBody>
            <a:bodyPr wrap="square">
              <a:spAutoFit/>
            </a:bodyPr>
            <a:lstStyle/>
            <a:p>
              <a:pPr algn="ctr"/>
              <a:r>
                <a:rPr lang="en-US" sz="1200" dirty="0" smtClean="0">
                  <a:latin typeface="Calibri" pitchFamily="34" charset="0"/>
                </a:rPr>
                <a:t>MCC #1</a:t>
              </a:r>
              <a:endParaRPr lang="en-US" sz="1200" dirty="0">
                <a:latin typeface="Calibri" pitchFamily="34" charset="0"/>
              </a:endParaRPr>
            </a:p>
          </p:txBody>
        </p:sp>
      </p:grpSp>
      <p:sp>
        <p:nvSpPr>
          <p:cNvPr id="23" name="TextBox 22"/>
          <p:cNvSpPr txBox="1"/>
          <p:nvPr/>
        </p:nvSpPr>
        <p:spPr>
          <a:xfrm>
            <a:off x="4312920" y="5410200"/>
            <a:ext cx="533400" cy="400110"/>
          </a:xfrm>
          <a:prstGeom prst="rect">
            <a:avLst/>
          </a:prstGeom>
          <a:noFill/>
        </p:spPr>
        <p:txBody>
          <a:bodyPr wrap="square" rtlCol="0">
            <a:spAutoFit/>
          </a:bodyPr>
          <a:lstStyle/>
          <a:p>
            <a:r>
              <a:rPr lang="en-US" sz="1000" dirty="0" smtClean="0">
                <a:latin typeface="Calibri" pitchFamily="34" charset="0"/>
              </a:rPr>
              <a:t>Alert </a:t>
            </a:r>
          </a:p>
          <a:p>
            <a:r>
              <a:rPr lang="en-US" sz="1000" dirty="0" smtClean="0">
                <a:latin typeface="Calibri" pitchFamily="34" charset="0"/>
              </a:rPr>
              <a:t>Data</a:t>
            </a:r>
            <a:endParaRPr lang="en-US" sz="1000" dirty="0"/>
          </a:p>
        </p:txBody>
      </p:sp>
      <p:grpSp>
        <p:nvGrpSpPr>
          <p:cNvPr id="7" name="Group 33"/>
          <p:cNvGrpSpPr>
            <a:grpSpLocks/>
          </p:cNvGrpSpPr>
          <p:nvPr/>
        </p:nvGrpSpPr>
        <p:grpSpPr bwMode="auto">
          <a:xfrm>
            <a:off x="3931920" y="6096000"/>
            <a:ext cx="1097280" cy="457200"/>
            <a:chOff x="380758" y="1295399"/>
            <a:chExt cx="873125" cy="457200"/>
          </a:xfrm>
        </p:grpSpPr>
        <p:sp>
          <p:nvSpPr>
            <p:cNvPr id="25" name="Flowchart: Process 24"/>
            <p:cNvSpPr/>
            <p:nvPr/>
          </p:nvSpPr>
          <p:spPr>
            <a:xfrm>
              <a:off x="381000" y="1295399"/>
              <a:ext cx="837957" cy="4572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TextBox 35"/>
            <p:cNvSpPr txBox="1">
              <a:spLocks noChangeArrowheads="1"/>
            </p:cNvSpPr>
            <p:nvPr/>
          </p:nvSpPr>
          <p:spPr bwMode="auto">
            <a:xfrm>
              <a:off x="380758" y="1364316"/>
              <a:ext cx="873125" cy="276999"/>
            </a:xfrm>
            <a:prstGeom prst="rect">
              <a:avLst/>
            </a:prstGeom>
            <a:noFill/>
            <a:ln w="9525">
              <a:noFill/>
              <a:miter lim="800000"/>
              <a:headEnd/>
              <a:tailEnd/>
            </a:ln>
          </p:spPr>
          <p:txBody>
            <a:bodyPr wrap="square">
              <a:spAutoFit/>
            </a:bodyPr>
            <a:lstStyle/>
            <a:p>
              <a:pPr algn="ctr"/>
              <a:r>
                <a:rPr lang="en-US" sz="1200" dirty="0" smtClean="0">
                  <a:latin typeface="Calibri" pitchFamily="34" charset="0"/>
                </a:rPr>
                <a:t>MCC #2</a:t>
              </a:r>
              <a:endParaRPr lang="en-US" sz="1200" dirty="0">
                <a:latin typeface="Calibri" pitchFamily="34" charset="0"/>
              </a:endParaRPr>
            </a:p>
          </p:txBody>
        </p:sp>
      </p:grpSp>
      <p:grpSp>
        <p:nvGrpSpPr>
          <p:cNvPr id="14" name="Group 33"/>
          <p:cNvGrpSpPr>
            <a:grpSpLocks/>
          </p:cNvGrpSpPr>
          <p:nvPr/>
        </p:nvGrpSpPr>
        <p:grpSpPr bwMode="auto">
          <a:xfrm>
            <a:off x="1417320" y="6096000"/>
            <a:ext cx="1097280" cy="457200"/>
            <a:chOff x="380757" y="1295399"/>
            <a:chExt cx="873125" cy="457200"/>
          </a:xfrm>
        </p:grpSpPr>
        <p:sp>
          <p:nvSpPr>
            <p:cNvPr id="28" name="Flowchart: Process 27"/>
            <p:cNvSpPr/>
            <p:nvPr/>
          </p:nvSpPr>
          <p:spPr>
            <a:xfrm>
              <a:off x="381000" y="1295399"/>
              <a:ext cx="837957" cy="4572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TextBox 35"/>
            <p:cNvSpPr txBox="1">
              <a:spLocks noChangeArrowheads="1"/>
            </p:cNvSpPr>
            <p:nvPr/>
          </p:nvSpPr>
          <p:spPr bwMode="auto">
            <a:xfrm>
              <a:off x="380757" y="1364316"/>
              <a:ext cx="873125" cy="276999"/>
            </a:xfrm>
            <a:prstGeom prst="rect">
              <a:avLst/>
            </a:prstGeom>
            <a:noFill/>
            <a:ln w="9525">
              <a:noFill/>
              <a:miter lim="800000"/>
              <a:headEnd/>
              <a:tailEnd/>
            </a:ln>
          </p:spPr>
          <p:txBody>
            <a:bodyPr wrap="square">
              <a:spAutoFit/>
            </a:bodyPr>
            <a:lstStyle/>
            <a:p>
              <a:pPr algn="ctr"/>
              <a:r>
                <a:rPr lang="en-US" sz="1200" dirty="0" smtClean="0">
                  <a:latin typeface="Calibri" pitchFamily="34" charset="0"/>
                </a:rPr>
                <a:t>MEOLUT #3</a:t>
              </a:r>
              <a:endParaRPr lang="en-US" sz="1200" dirty="0">
                <a:latin typeface="Calibri" pitchFamily="34" charset="0"/>
              </a:endParaRPr>
            </a:p>
          </p:txBody>
        </p:sp>
      </p:grpSp>
      <p:sp>
        <p:nvSpPr>
          <p:cNvPr id="30" name="TextBox 29"/>
          <p:cNvSpPr txBox="1"/>
          <p:nvPr/>
        </p:nvSpPr>
        <p:spPr>
          <a:xfrm>
            <a:off x="3246120" y="4724400"/>
            <a:ext cx="990600" cy="246221"/>
          </a:xfrm>
          <a:prstGeom prst="rect">
            <a:avLst/>
          </a:prstGeom>
          <a:noFill/>
        </p:spPr>
        <p:txBody>
          <a:bodyPr wrap="square" rtlCol="0">
            <a:spAutoFit/>
          </a:bodyPr>
          <a:lstStyle/>
          <a:p>
            <a:r>
              <a:rPr lang="en-US" sz="1000" dirty="0" smtClean="0">
                <a:latin typeface="Calibri" pitchFamily="34" charset="0"/>
              </a:rPr>
              <a:t>Alert Data</a:t>
            </a:r>
            <a:endParaRPr lang="en-US" sz="1000" dirty="0"/>
          </a:p>
        </p:txBody>
      </p:sp>
      <p:cxnSp>
        <p:nvCxnSpPr>
          <p:cNvPr id="31" name="Straight Connector 30"/>
          <p:cNvCxnSpPr/>
          <p:nvPr/>
        </p:nvCxnSpPr>
        <p:spPr>
          <a:xfrm>
            <a:off x="4998720" y="4953000"/>
            <a:ext cx="1508760" cy="0"/>
          </a:xfrm>
          <a:prstGeom prst="line">
            <a:avLst/>
          </a:prstGeom>
          <a:ln w="127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4120" y="4724400"/>
            <a:ext cx="685800" cy="0"/>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169920" y="4724400"/>
            <a:ext cx="0" cy="990600"/>
          </a:xfrm>
          <a:prstGeom prst="line">
            <a:avLst/>
          </a:prstGeom>
          <a:ln w="12700">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484120" y="5715000"/>
            <a:ext cx="685800" cy="0"/>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169920" y="4970621"/>
            <a:ext cx="762000" cy="0"/>
          </a:xfrm>
          <a:prstGeom prst="line">
            <a:avLst/>
          </a:prstGeom>
          <a:ln w="12700">
            <a:headEnd type="none"/>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788920" y="6096000"/>
            <a:ext cx="990600" cy="246221"/>
          </a:xfrm>
          <a:prstGeom prst="rect">
            <a:avLst/>
          </a:prstGeom>
          <a:noFill/>
        </p:spPr>
        <p:txBody>
          <a:bodyPr wrap="square" rtlCol="0">
            <a:spAutoFit/>
          </a:bodyPr>
          <a:lstStyle/>
          <a:p>
            <a:r>
              <a:rPr lang="en-US" sz="1000" dirty="0" smtClean="0">
                <a:latin typeface="Calibri" pitchFamily="34" charset="0"/>
              </a:rPr>
              <a:t>Alert Data</a:t>
            </a:r>
            <a:endParaRPr lang="en-US" sz="1000" dirty="0"/>
          </a:p>
        </p:txBody>
      </p:sp>
      <p:cxnSp>
        <p:nvCxnSpPr>
          <p:cNvPr id="48" name="Straight Connector 47"/>
          <p:cNvCxnSpPr/>
          <p:nvPr/>
        </p:nvCxnSpPr>
        <p:spPr>
          <a:xfrm>
            <a:off x="2484120" y="6324600"/>
            <a:ext cx="1447800" cy="0"/>
          </a:xfrm>
          <a:prstGeom prst="line">
            <a:avLst/>
          </a:prstGeom>
          <a:ln w="127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312920" y="5181600"/>
            <a:ext cx="0" cy="914400"/>
          </a:xfrm>
          <a:prstGeom prst="line">
            <a:avLst/>
          </a:prstGeom>
          <a:ln w="12700">
            <a:prstDash val="solid"/>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5" name="Group 33"/>
          <p:cNvGrpSpPr>
            <a:grpSpLocks/>
          </p:cNvGrpSpPr>
          <p:nvPr/>
        </p:nvGrpSpPr>
        <p:grpSpPr bwMode="auto">
          <a:xfrm>
            <a:off x="6492240" y="4724400"/>
            <a:ext cx="1097280" cy="457200"/>
            <a:chOff x="380758" y="1295399"/>
            <a:chExt cx="873125" cy="457200"/>
          </a:xfrm>
        </p:grpSpPr>
        <p:sp>
          <p:nvSpPr>
            <p:cNvPr id="53" name="Flowchart: Process 52"/>
            <p:cNvSpPr/>
            <p:nvPr/>
          </p:nvSpPr>
          <p:spPr>
            <a:xfrm>
              <a:off x="381000" y="1295399"/>
              <a:ext cx="837957" cy="4572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TextBox 35"/>
            <p:cNvSpPr txBox="1">
              <a:spLocks noChangeArrowheads="1"/>
            </p:cNvSpPr>
            <p:nvPr/>
          </p:nvSpPr>
          <p:spPr bwMode="auto">
            <a:xfrm>
              <a:off x="380758" y="1364316"/>
              <a:ext cx="873125" cy="276999"/>
            </a:xfrm>
            <a:prstGeom prst="rect">
              <a:avLst/>
            </a:prstGeom>
            <a:noFill/>
            <a:ln w="9525">
              <a:noFill/>
              <a:miter lim="800000"/>
              <a:headEnd/>
              <a:tailEnd/>
            </a:ln>
          </p:spPr>
          <p:txBody>
            <a:bodyPr wrap="square">
              <a:spAutoFit/>
            </a:bodyPr>
            <a:lstStyle/>
            <a:p>
              <a:pPr algn="ctr"/>
              <a:r>
                <a:rPr lang="en-US" sz="1200" dirty="0" smtClean="0">
                  <a:latin typeface="Calibri" pitchFamily="34" charset="0"/>
                </a:rPr>
                <a:t>RCCs/SPOCs</a:t>
              </a:r>
              <a:endParaRPr lang="en-US" sz="1200" dirty="0">
                <a:latin typeface="Calibri" pitchFamily="34" charset="0"/>
              </a:endParaRPr>
            </a:p>
          </p:txBody>
        </p:sp>
      </p:grpSp>
      <p:grpSp>
        <p:nvGrpSpPr>
          <p:cNvPr id="16" name="Group 33"/>
          <p:cNvGrpSpPr>
            <a:grpSpLocks/>
          </p:cNvGrpSpPr>
          <p:nvPr/>
        </p:nvGrpSpPr>
        <p:grpSpPr bwMode="auto">
          <a:xfrm>
            <a:off x="6522720" y="6096000"/>
            <a:ext cx="1097280" cy="457200"/>
            <a:chOff x="380758" y="1295399"/>
            <a:chExt cx="873125" cy="457200"/>
          </a:xfrm>
        </p:grpSpPr>
        <p:sp>
          <p:nvSpPr>
            <p:cNvPr id="56" name="Flowchart: Process 55"/>
            <p:cNvSpPr/>
            <p:nvPr/>
          </p:nvSpPr>
          <p:spPr>
            <a:xfrm>
              <a:off x="381000" y="1295399"/>
              <a:ext cx="837957" cy="4572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TextBox 35"/>
            <p:cNvSpPr txBox="1">
              <a:spLocks noChangeArrowheads="1"/>
            </p:cNvSpPr>
            <p:nvPr/>
          </p:nvSpPr>
          <p:spPr bwMode="auto">
            <a:xfrm>
              <a:off x="380758" y="1364316"/>
              <a:ext cx="873125" cy="276999"/>
            </a:xfrm>
            <a:prstGeom prst="rect">
              <a:avLst/>
            </a:prstGeom>
            <a:noFill/>
            <a:ln w="9525">
              <a:noFill/>
              <a:miter lim="800000"/>
              <a:headEnd/>
              <a:tailEnd/>
            </a:ln>
          </p:spPr>
          <p:txBody>
            <a:bodyPr wrap="square">
              <a:spAutoFit/>
            </a:bodyPr>
            <a:lstStyle/>
            <a:p>
              <a:pPr algn="ctr"/>
              <a:r>
                <a:rPr lang="en-US" sz="1200" dirty="0" smtClean="0">
                  <a:latin typeface="Calibri" pitchFamily="34" charset="0"/>
                </a:rPr>
                <a:t>RCCs/SPOCs</a:t>
              </a:r>
              <a:endParaRPr lang="en-US" sz="1200" dirty="0">
                <a:latin typeface="Calibri" pitchFamily="34" charset="0"/>
              </a:endParaRPr>
            </a:p>
          </p:txBody>
        </p:sp>
      </p:grpSp>
      <p:sp>
        <p:nvSpPr>
          <p:cNvPr id="58" name="TextBox 57"/>
          <p:cNvSpPr txBox="1"/>
          <p:nvPr/>
        </p:nvSpPr>
        <p:spPr>
          <a:xfrm>
            <a:off x="5227320" y="4724400"/>
            <a:ext cx="990600" cy="246221"/>
          </a:xfrm>
          <a:prstGeom prst="rect">
            <a:avLst/>
          </a:prstGeom>
          <a:noFill/>
        </p:spPr>
        <p:txBody>
          <a:bodyPr wrap="square" rtlCol="0">
            <a:spAutoFit/>
          </a:bodyPr>
          <a:lstStyle/>
          <a:p>
            <a:r>
              <a:rPr lang="en-US" sz="1000" dirty="0" smtClean="0">
                <a:latin typeface="Calibri" pitchFamily="34" charset="0"/>
              </a:rPr>
              <a:t>Alert Data</a:t>
            </a:r>
            <a:endParaRPr lang="en-US" sz="1000" dirty="0"/>
          </a:p>
        </p:txBody>
      </p:sp>
      <p:cxnSp>
        <p:nvCxnSpPr>
          <p:cNvPr id="59" name="Straight Connector 58"/>
          <p:cNvCxnSpPr/>
          <p:nvPr/>
        </p:nvCxnSpPr>
        <p:spPr>
          <a:xfrm>
            <a:off x="4998720" y="6324600"/>
            <a:ext cx="1508760" cy="0"/>
          </a:xfrm>
          <a:prstGeom prst="line">
            <a:avLst/>
          </a:prstGeom>
          <a:ln w="12700">
            <a:headEnd type="none"/>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227320" y="6096000"/>
            <a:ext cx="990600" cy="246221"/>
          </a:xfrm>
          <a:prstGeom prst="rect">
            <a:avLst/>
          </a:prstGeom>
          <a:noFill/>
        </p:spPr>
        <p:txBody>
          <a:bodyPr wrap="square" rtlCol="0">
            <a:spAutoFit/>
          </a:bodyPr>
          <a:lstStyle/>
          <a:p>
            <a:r>
              <a:rPr lang="en-US" sz="1000" dirty="0" smtClean="0">
                <a:latin typeface="Calibri" pitchFamily="34" charset="0"/>
              </a:rPr>
              <a:t>Alert Data</a:t>
            </a:r>
            <a:endParaRPr lang="en-US" sz="1000" dirty="0"/>
          </a:p>
        </p:txBody>
      </p:sp>
    </p:spTree>
    <p:extLst>
      <p:ext uri="{BB962C8B-B14F-4D97-AF65-F5344CB8AC3E}">
        <p14:creationId xmlns:p14="http://schemas.microsoft.com/office/powerpoint/2010/main" val="32233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Networked MEOSAR Coverage</a:t>
            </a:r>
            <a:endParaRPr lang="en-US" dirty="0"/>
          </a:p>
        </p:txBody>
      </p:sp>
      <p:pic>
        <p:nvPicPr>
          <p:cNvPr id="6" name="MEO_Sat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3068079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Factor</a:t>
            </a:r>
            <a:endParaRPr lang="en-US" dirty="0"/>
          </a:p>
        </p:txBody>
      </p:sp>
      <p:sp>
        <p:nvSpPr>
          <p:cNvPr id="4" name="Content Placeholder 3"/>
          <p:cNvSpPr>
            <a:spLocks noGrp="1"/>
          </p:cNvSpPr>
          <p:nvPr>
            <p:ph idx="1"/>
          </p:nvPr>
        </p:nvSpPr>
        <p:spPr>
          <a:xfrm>
            <a:off x="304800" y="1600200"/>
            <a:ext cx="8382000" cy="4876800"/>
          </a:xfrm>
        </p:spPr>
        <p:txBody>
          <a:bodyPr>
            <a:normAutofit fontScale="92500" lnSpcReduction="10000"/>
          </a:bodyPr>
          <a:lstStyle/>
          <a:p>
            <a:r>
              <a:rPr lang="en-US" dirty="0" smtClean="0"/>
              <a:t>With Independent, composite and networked locations some method is needed to determine the quality of all these locations</a:t>
            </a:r>
          </a:p>
          <a:p>
            <a:endParaRPr lang="en-US" dirty="0" smtClean="0"/>
          </a:p>
          <a:p>
            <a:r>
              <a:rPr lang="en-US" dirty="0" smtClean="0"/>
              <a:t>Expected Horizontal Error – will determine quality</a:t>
            </a:r>
          </a:p>
          <a:p>
            <a:pPr lvl="1"/>
            <a:r>
              <a:rPr lang="en-US" dirty="0" smtClean="0"/>
              <a:t>Each </a:t>
            </a:r>
            <a:r>
              <a:rPr lang="en-US" dirty="0"/>
              <a:t>MEOLUT independent location will be provided to the MCC with an expected horizontal error, which not only helps predict a potential search radius, but more importantly provides a measure of quality for comparing locations and sending additional data when </a:t>
            </a:r>
            <a:r>
              <a:rPr lang="en-US" dirty="0" smtClean="0"/>
              <a:t>indicated</a:t>
            </a:r>
          </a:p>
          <a:p>
            <a:pPr lvl="1"/>
            <a:r>
              <a:rPr lang="en-US" dirty="0"/>
              <a:t>For the expected horizontal error, a given DOA position is expected to within that radius with probability of 95%  (+- 2</a:t>
            </a:r>
            <a:r>
              <a:rPr lang="en-US" dirty="0" smtClean="0"/>
              <a:t>%)</a:t>
            </a:r>
          </a:p>
          <a:p>
            <a:pPr lvl="1"/>
            <a:endParaRPr lang="en-US" dirty="0"/>
          </a:p>
          <a:p>
            <a:endParaRPr lang="en-US" dirty="0"/>
          </a:p>
        </p:txBody>
      </p:sp>
    </p:spTree>
    <p:extLst>
      <p:ext uri="{BB962C8B-B14F-4D97-AF65-F5344CB8AC3E}">
        <p14:creationId xmlns:p14="http://schemas.microsoft.com/office/powerpoint/2010/main" val="5623743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Galileo Return Link Service (RLS)</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010" y="1828800"/>
            <a:ext cx="8921921" cy="4609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3282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895600"/>
            <a:ext cx="7772400" cy="1362075"/>
          </a:xfrm>
        </p:spPr>
        <p:txBody>
          <a:bodyPr/>
          <a:lstStyle/>
          <a:p>
            <a:r>
              <a:rPr lang="en-US" dirty="0" smtClean="0">
                <a:solidFill>
                  <a:srgbClr val="3B709B"/>
                </a:solidFill>
              </a:rPr>
              <a:t>Case Studies</a:t>
            </a:r>
            <a:endParaRPr lang="en-US" dirty="0">
              <a:solidFill>
                <a:srgbClr val="3B709B"/>
              </a:solidFill>
            </a:endParaRPr>
          </a:p>
        </p:txBody>
      </p:sp>
    </p:spTree>
    <p:extLst>
      <p:ext uri="{BB962C8B-B14F-4D97-AF65-F5344CB8AC3E}">
        <p14:creationId xmlns:p14="http://schemas.microsoft.com/office/powerpoint/2010/main" val="37788452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5801" y="1066800"/>
            <a:ext cx="2198038" cy="369332"/>
          </a:xfrm>
          <a:prstGeom prst="rect">
            <a:avLst/>
          </a:prstGeom>
          <a:noFill/>
        </p:spPr>
        <p:txBody>
          <a:bodyPr wrap="none" rtlCol="0">
            <a:spAutoFit/>
          </a:bodyPr>
          <a:lstStyle/>
          <a:p>
            <a:r>
              <a:rPr lang="en-US" dirty="0" smtClean="0"/>
              <a:t>Jan 14, 2016  Cuba</a:t>
            </a:r>
            <a:endParaRPr lang="en-US" dirty="0"/>
          </a:p>
        </p:txBody>
      </p:sp>
      <p:sp>
        <p:nvSpPr>
          <p:cNvPr id="3" name="Rectangle 2"/>
          <p:cNvSpPr/>
          <p:nvPr/>
        </p:nvSpPr>
        <p:spPr>
          <a:xfrm>
            <a:off x="25400" y="1531382"/>
            <a:ext cx="9144000" cy="5016758"/>
          </a:xfrm>
          <a:prstGeom prst="rect">
            <a:avLst/>
          </a:prstGeom>
        </p:spPr>
        <p:txBody>
          <a:bodyPr wrap="square">
            <a:spAutoFit/>
          </a:bodyPr>
          <a:lstStyle/>
          <a:p>
            <a:r>
              <a:rPr lang="en-US" sz="1600" dirty="0"/>
              <a:t>On 14 January 2016 at 1527 UTC the COSPAS-SARSAT system detected a 406 MHz EPIRB at 21 18.4N 080 09.4W, 66 NM south west of Cuba. The EPIRB was manually activated when the S/V </a:t>
            </a:r>
            <a:r>
              <a:rPr lang="en-US" sz="1600" dirty="0" err="1"/>
              <a:t>Marmouz</a:t>
            </a:r>
            <a:r>
              <a:rPr lang="en-US" sz="1600" dirty="0"/>
              <a:t> became disabled due to engine problems, with two people on board. Coast Guard District 7 (CGD7) received the SARSAT alert and contacted </a:t>
            </a:r>
            <a:r>
              <a:rPr lang="en-US" sz="1600" dirty="0" smtClean="0"/>
              <a:t>the Cuban </a:t>
            </a:r>
            <a:r>
              <a:rPr lang="en-US" sz="1600" dirty="0"/>
              <a:t>Aviation RCC (ARCC), after contacting Cuban authorities who stated they had no surface means to respond. With permission given by ARCC, CGD7 launched a HC-130 fixed wing aircraft that flew over Cuba and established communication with the vessel. CGD7 directed the vessel's crew to keep the EPIRB active for tracking until a Coast Guard vessel arrived on scene. The HC-130 broadcast a Marine Assistance Request Broadcast (MARB). CGD7 notified the Cuban Border Guard (CBG) that a US Coast Guard vessel was inside Cuban territorial waters, deployed their surface unit, established communication with the S/V </a:t>
            </a:r>
            <a:r>
              <a:rPr lang="en-US" sz="1600" dirty="0" err="1"/>
              <a:t>Marmouz</a:t>
            </a:r>
            <a:r>
              <a:rPr lang="en-US" sz="1600" dirty="0"/>
              <a:t>. The CBG towed the vessel to port. </a:t>
            </a:r>
            <a:endParaRPr lang="en-US" sz="1600" dirty="0" smtClean="0"/>
          </a:p>
          <a:p>
            <a:endParaRPr lang="en-US" sz="1600" dirty="0"/>
          </a:p>
          <a:p>
            <a:r>
              <a:rPr lang="en-US" sz="1600" u="sng" dirty="0" smtClean="0"/>
              <a:t>Case Evaluation notes </a:t>
            </a:r>
            <a:r>
              <a:rPr lang="en-US" sz="1600" dirty="0" smtClean="0"/>
              <a:t> (FL  </a:t>
            </a:r>
            <a:r>
              <a:rPr lang="en-US" sz="1600" dirty="0"/>
              <a:t>MEOLUT </a:t>
            </a:r>
            <a:r>
              <a:rPr lang="en-US" sz="1600" dirty="0" smtClean="0"/>
              <a:t>278 </a:t>
            </a:r>
            <a:r>
              <a:rPr lang="en-US" sz="1600" dirty="0"/>
              <a:t>mi away-----HI MEOLUT </a:t>
            </a:r>
            <a:r>
              <a:rPr lang="en-US" sz="1600" dirty="0" smtClean="0"/>
              <a:t>4900 </a:t>
            </a:r>
            <a:r>
              <a:rPr lang="en-US" sz="1600" dirty="0"/>
              <a:t>mi away</a:t>
            </a:r>
            <a:r>
              <a:rPr lang="en-US" sz="1600" dirty="0" smtClean="0"/>
              <a:t>)</a:t>
            </a:r>
            <a:endParaRPr lang="en-US" sz="1600" u="sng" dirty="0" smtClean="0"/>
          </a:p>
          <a:p>
            <a:pPr marL="342900" indent="-342900">
              <a:buAutoNum type="arabicPeriod"/>
            </a:pPr>
            <a:r>
              <a:rPr lang="en-US" sz="1600" dirty="0" smtClean="0"/>
              <a:t>Encoded location beacon but Encoded vs. Ground Truth location is off from 13.3 to 11.8 km during first 30 minutes of case period.   </a:t>
            </a:r>
            <a:r>
              <a:rPr lang="en-US" sz="1600" i="1" dirty="0" smtClean="0"/>
              <a:t>Ground Truth questionable over time for drifting boat</a:t>
            </a:r>
            <a:r>
              <a:rPr lang="en-US" sz="1600" dirty="0" smtClean="0"/>
              <a:t>.</a:t>
            </a:r>
          </a:p>
          <a:p>
            <a:pPr marL="342900" indent="-342900">
              <a:buFontTx/>
              <a:buAutoNum type="arabicPeriod"/>
            </a:pPr>
            <a:r>
              <a:rPr lang="en-US" sz="1600" dirty="0" smtClean="0"/>
              <a:t>First encoded location </a:t>
            </a:r>
            <a:r>
              <a:rPr lang="en-US" sz="1600" dirty="0"/>
              <a:t>through </a:t>
            </a:r>
            <a:r>
              <a:rPr lang="en-US" sz="1600" dirty="0" smtClean="0"/>
              <a:t>FL  MEO </a:t>
            </a:r>
            <a:r>
              <a:rPr lang="en-US" sz="1600" dirty="0"/>
              <a:t>at </a:t>
            </a:r>
            <a:r>
              <a:rPr lang="en-US" sz="1600" dirty="0" smtClean="0"/>
              <a:t>1531 UTC</a:t>
            </a:r>
            <a:endParaRPr lang="en-US" sz="1600" dirty="0"/>
          </a:p>
          <a:p>
            <a:pPr marL="342900" indent="-342900">
              <a:buAutoNum type="arabicPeriod"/>
            </a:pPr>
            <a:r>
              <a:rPr lang="en-US" sz="1600" dirty="0" smtClean="0"/>
              <a:t>First computed location through FL MEO at 1533 UTC,</a:t>
            </a:r>
          </a:p>
          <a:p>
            <a:pPr marL="342900" indent="-342900">
              <a:buFontTx/>
              <a:buAutoNum type="arabicPeriod"/>
            </a:pPr>
            <a:r>
              <a:rPr lang="en-US" sz="1600" dirty="0"/>
              <a:t>First GEO encoded reported at </a:t>
            </a:r>
            <a:r>
              <a:rPr lang="en-US" sz="1600" dirty="0" smtClean="0"/>
              <a:t>1534 UTC</a:t>
            </a:r>
          </a:p>
          <a:p>
            <a:pPr marL="342900" indent="-342900">
              <a:buAutoNum type="arabicPeriod"/>
            </a:pPr>
            <a:r>
              <a:rPr lang="en-US" sz="1600" dirty="0" smtClean="0"/>
              <a:t>At 1601 UTC, FL MEO </a:t>
            </a:r>
            <a:r>
              <a:rPr lang="en-US" sz="1600" dirty="0"/>
              <a:t>computed location and encoded location were &lt;1 km </a:t>
            </a:r>
            <a:r>
              <a:rPr lang="en-US" sz="1600" dirty="0" smtClean="0"/>
              <a:t>apart</a:t>
            </a:r>
          </a:p>
          <a:p>
            <a:pPr marL="342900" indent="-342900">
              <a:buAutoNum type="arabicPeriod"/>
            </a:pPr>
            <a:r>
              <a:rPr lang="en-US" sz="1600" dirty="0" smtClean="0"/>
              <a:t>First LEO computed </a:t>
            </a:r>
            <a:r>
              <a:rPr lang="en-US" sz="1600" dirty="0" err="1" smtClean="0"/>
              <a:t>doppler</a:t>
            </a:r>
            <a:r>
              <a:rPr lang="en-US" sz="1600" dirty="0" smtClean="0"/>
              <a:t> location (A &amp; B) computed at 1607 UTC,  encoded </a:t>
            </a:r>
            <a:r>
              <a:rPr lang="en-US" sz="1600" dirty="0" err="1" smtClean="0"/>
              <a:t>loc</a:t>
            </a:r>
            <a:r>
              <a:rPr lang="en-US" sz="1600" dirty="0" smtClean="0"/>
              <a:t> resolution resolved ambiguity</a:t>
            </a:r>
          </a:p>
        </p:txBody>
      </p:sp>
      <p:sp>
        <p:nvSpPr>
          <p:cNvPr id="6" name="Title 1"/>
          <p:cNvSpPr txBox="1">
            <a:spLocks/>
          </p:cNvSpPr>
          <p:nvPr/>
        </p:nvSpPr>
        <p:spPr>
          <a:xfrm>
            <a:off x="494350" y="1531382"/>
            <a:ext cx="7520940" cy="5486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3D7499"/>
                </a:solidFill>
                <a:latin typeface="Arial Narrow" panose="020B0606020202030204" pitchFamily="34" charset="0"/>
                <a:ea typeface="+mj-ea"/>
                <a:cs typeface="+mj-cs"/>
              </a:defRPr>
            </a:lvl1pPr>
          </a:lstStyle>
          <a:p>
            <a:endParaRPr lang="en-US" sz="3200" dirty="0">
              <a:solidFill>
                <a:schemeClr val="tx1"/>
              </a:solidFill>
            </a:endParaRPr>
          </a:p>
        </p:txBody>
      </p:sp>
      <p:sp>
        <p:nvSpPr>
          <p:cNvPr id="9" name="Title 1"/>
          <p:cNvSpPr>
            <a:spLocks noGrp="1"/>
          </p:cNvSpPr>
          <p:nvPr>
            <p:ph type="title"/>
          </p:nvPr>
        </p:nvSpPr>
        <p:spPr>
          <a:xfrm>
            <a:off x="228600" y="518160"/>
            <a:ext cx="8382000" cy="548640"/>
          </a:xfrm>
        </p:spPr>
        <p:txBody>
          <a:bodyPr>
            <a:noAutofit/>
          </a:bodyPr>
          <a:lstStyle/>
          <a:p>
            <a:r>
              <a:rPr lang="en-US" sz="2800" dirty="0" smtClean="0"/>
              <a:t>MEOSAR Evaluation System Performance vs</a:t>
            </a:r>
            <a:r>
              <a:rPr lang="en-US" sz="2800" dirty="0"/>
              <a:t>. </a:t>
            </a:r>
            <a:r>
              <a:rPr lang="en-US" sz="2800" dirty="0" smtClean="0"/>
              <a:t>LEO/GEO</a:t>
            </a:r>
            <a:endParaRPr lang="en-US" sz="2800" dirty="0">
              <a:solidFill>
                <a:schemeClr val="tx1"/>
              </a:solidFill>
              <a:effectLst/>
            </a:endParaRPr>
          </a:p>
        </p:txBody>
      </p:sp>
    </p:spTree>
    <p:extLst>
      <p:ext uri="{BB962C8B-B14F-4D97-AF65-F5344CB8AC3E}">
        <p14:creationId xmlns:p14="http://schemas.microsoft.com/office/powerpoint/2010/main" val="19562011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066800"/>
            <a:ext cx="3655744" cy="369332"/>
          </a:xfrm>
          <a:prstGeom prst="rect">
            <a:avLst/>
          </a:prstGeom>
        </p:spPr>
        <p:txBody>
          <a:bodyPr wrap="none">
            <a:spAutoFit/>
          </a:bodyPr>
          <a:lstStyle/>
          <a:p>
            <a:r>
              <a:rPr lang="en-US" dirty="0"/>
              <a:t>Jan </a:t>
            </a:r>
            <a:r>
              <a:rPr lang="en-US" dirty="0" smtClean="0"/>
              <a:t>15, </a:t>
            </a:r>
            <a:r>
              <a:rPr lang="en-US" dirty="0"/>
              <a:t>2016  </a:t>
            </a:r>
            <a:r>
              <a:rPr lang="en-US" dirty="0" smtClean="0"/>
              <a:t>Hooper Bay, Alaska</a:t>
            </a:r>
            <a:endParaRPr lang="en-US" dirty="0"/>
          </a:p>
        </p:txBody>
      </p:sp>
      <p:sp>
        <p:nvSpPr>
          <p:cNvPr id="4" name="Rectangle 3"/>
          <p:cNvSpPr/>
          <p:nvPr/>
        </p:nvSpPr>
        <p:spPr>
          <a:xfrm>
            <a:off x="256247" y="1752600"/>
            <a:ext cx="8458200" cy="1323439"/>
          </a:xfrm>
          <a:prstGeom prst="rect">
            <a:avLst/>
          </a:prstGeom>
        </p:spPr>
        <p:txBody>
          <a:bodyPr wrap="square">
            <a:spAutoFit/>
          </a:bodyPr>
          <a:lstStyle/>
          <a:p>
            <a:r>
              <a:rPr lang="en-US" sz="1600" dirty="0"/>
              <a:t>On 15 January 2016 at 1925 UTC the COSPAS-SARSAT system detected a 406 MHz ELT at 61 27.7N, 166 10.5W, at Hooper Bay Airport, Alaska. The ELT was activated when a small plane landed off-runway due to damaged runway lights. The Alaska Rescue Coordination Center received the SARSAT alert and contacted the aircraft operator. No encoded location, airport </a:t>
            </a:r>
            <a:r>
              <a:rPr lang="en-US" sz="1600" dirty="0" smtClean="0"/>
              <a:t>provided ground truth location.</a:t>
            </a:r>
            <a:endParaRPr lang="en-US" sz="1600" dirty="0"/>
          </a:p>
        </p:txBody>
      </p:sp>
      <p:sp>
        <p:nvSpPr>
          <p:cNvPr id="6" name="Rectangle 5"/>
          <p:cNvSpPr/>
          <p:nvPr/>
        </p:nvSpPr>
        <p:spPr>
          <a:xfrm>
            <a:off x="303872" y="3505200"/>
            <a:ext cx="8458200" cy="2800767"/>
          </a:xfrm>
          <a:prstGeom prst="rect">
            <a:avLst/>
          </a:prstGeom>
        </p:spPr>
        <p:txBody>
          <a:bodyPr wrap="square">
            <a:spAutoFit/>
          </a:bodyPr>
          <a:lstStyle/>
          <a:p>
            <a:r>
              <a:rPr lang="en-US" sz="1600" u="sng" dirty="0"/>
              <a:t>Case Evaluation </a:t>
            </a:r>
            <a:r>
              <a:rPr lang="en-US" sz="1600" u="sng" dirty="0" smtClean="0"/>
              <a:t>notes  </a:t>
            </a:r>
            <a:r>
              <a:rPr lang="en-US" sz="1600" dirty="0" smtClean="0"/>
              <a:t>(</a:t>
            </a:r>
            <a:r>
              <a:rPr lang="en-US" sz="1600" dirty="0"/>
              <a:t>FL  MEOLUT 4550 mi away-----HI MEOLUT </a:t>
            </a:r>
            <a:r>
              <a:rPr lang="en-US" sz="1600" dirty="0" smtClean="0"/>
              <a:t>2850 </a:t>
            </a:r>
            <a:r>
              <a:rPr lang="en-US" sz="1600" dirty="0"/>
              <a:t>mi away</a:t>
            </a:r>
            <a:r>
              <a:rPr lang="en-US" sz="1600" dirty="0" smtClean="0"/>
              <a:t>)</a:t>
            </a:r>
            <a:endParaRPr lang="en-US" sz="1600" u="sng" dirty="0"/>
          </a:p>
          <a:p>
            <a:pPr marL="342900" indent="-342900">
              <a:buFontTx/>
              <a:buAutoNum type="arabicPeriod"/>
            </a:pPr>
            <a:endParaRPr lang="en-US" sz="1600" dirty="0" smtClean="0"/>
          </a:p>
          <a:p>
            <a:pPr marL="342900" indent="-342900">
              <a:buFontTx/>
              <a:buAutoNum type="arabicPeriod"/>
            </a:pPr>
            <a:r>
              <a:rPr lang="en-US" sz="1600" dirty="0" smtClean="0"/>
              <a:t>HI </a:t>
            </a:r>
            <a:r>
              <a:rPr lang="en-US" sz="1600" dirty="0"/>
              <a:t>MEOLUT 2850 mi away </a:t>
            </a:r>
            <a:r>
              <a:rPr lang="en-US" sz="1600" dirty="0" smtClean="0"/>
              <a:t>computes location </a:t>
            </a:r>
            <a:r>
              <a:rPr lang="en-US" sz="1600" dirty="0"/>
              <a:t>at </a:t>
            </a:r>
            <a:r>
              <a:rPr lang="en-US" sz="1600" dirty="0" smtClean="0"/>
              <a:t>1925 UTC, within 3.87 km from ground truth.</a:t>
            </a:r>
          </a:p>
          <a:p>
            <a:pPr marL="342900" indent="-342900">
              <a:buFontTx/>
              <a:buAutoNum type="arabicPeriod"/>
            </a:pPr>
            <a:r>
              <a:rPr lang="en-US" sz="1600" dirty="0" smtClean="0"/>
              <a:t>GEO detects unlocated alert 1925 UTC</a:t>
            </a:r>
            <a:endParaRPr lang="en-US" sz="1600" dirty="0"/>
          </a:p>
          <a:p>
            <a:pPr marL="342900" indent="-342900">
              <a:buAutoNum type="arabicPeriod"/>
            </a:pPr>
            <a:r>
              <a:rPr lang="en-US" sz="1600" dirty="0" smtClean="0"/>
              <a:t>Next two HI MEO </a:t>
            </a:r>
            <a:r>
              <a:rPr lang="en-US" sz="1600" dirty="0"/>
              <a:t>computed </a:t>
            </a:r>
            <a:r>
              <a:rPr lang="en-US" sz="1600" dirty="0" smtClean="0"/>
              <a:t>locations at 1934 UTC &amp; 1935 UTC have computed locations with larger errors from ground truth but 1935 UTC solution compares with 1925 UTC solution and higher Quality Factor</a:t>
            </a:r>
            <a:endParaRPr lang="en-US" sz="1600" dirty="0"/>
          </a:p>
          <a:p>
            <a:pPr marL="342900" indent="-342900">
              <a:buFontTx/>
              <a:buAutoNum type="arabicPeriod"/>
            </a:pPr>
            <a:r>
              <a:rPr lang="en-US" sz="1600" dirty="0"/>
              <a:t>First </a:t>
            </a:r>
            <a:r>
              <a:rPr lang="en-US" sz="1600" dirty="0" smtClean="0"/>
              <a:t>LEO computed location reported at 2327 UTC, verified at 2333 UTC</a:t>
            </a:r>
            <a:endParaRPr lang="en-US" sz="1600" dirty="0"/>
          </a:p>
          <a:p>
            <a:pPr marL="342900" indent="-342900">
              <a:buAutoNum type="arabicPeriod"/>
            </a:pPr>
            <a:r>
              <a:rPr lang="en-US" sz="1600" dirty="0"/>
              <a:t>At </a:t>
            </a:r>
            <a:r>
              <a:rPr lang="en-US" sz="1600" dirty="0" smtClean="0"/>
              <a:t>2334 UTC FL </a:t>
            </a:r>
            <a:r>
              <a:rPr lang="en-US" sz="1600" dirty="0"/>
              <a:t>MEO computed location and </a:t>
            </a:r>
            <a:r>
              <a:rPr lang="en-US" sz="1600" dirty="0" smtClean="0"/>
              <a:t>5.95 km from ground truth </a:t>
            </a:r>
          </a:p>
          <a:p>
            <a:pPr marL="342900" indent="-342900">
              <a:buAutoNum type="arabicPeriod"/>
            </a:pPr>
            <a:r>
              <a:rPr lang="en-US" sz="1600" dirty="0" smtClean="0"/>
              <a:t>Note that stand-alone performance for HI MEOLUT was very good.</a:t>
            </a:r>
          </a:p>
          <a:p>
            <a:pPr marL="342900" indent="-342900">
              <a:buAutoNum type="arabicPeriod"/>
            </a:pPr>
            <a:endParaRPr lang="en-US" sz="1600" dirty="0" smtClean="0"/>
          </a:p>
        </p:txBody>
      </p:sp>
      <p:sp>
        <p:nvSpPr>
          <p:cNvPr id="9" name="Title 1"/>
          <p:cNvSpPr txBox="1">
            <a:spLocks/>
          </p:cNvSpPr>
          <p:nvPr/>
        </p:nvSpPr>
        <p:spPr>
          <a:xfrm>
            <a:off x="484825" y="518160"/>
            <a:ext cx="8229622" cy="5486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3D7499"/>
                </a:solidFill>
                <a:latin typeface="Arial Narrow" panose="020B0606020202030204" pitchFamily="34" charset="0"/>
                <a:ea typeface="+mj-ea"/>
                <a:cs typeface="+mj-cs"/>
              </a:defRPr>
            </a:lvl1pPr>
          </a:lstStyle>
          <a:p>
            <a:r>
              <a:rPr lang="en-US" sz="2800" dirty="0" smtClean="0"/>
              <a:t>MEOSAR Evaluation System Performance vs. LEO/GEO</a:t>
            </a:r>
            <a:endParaRPr lang="en-US" sz="2800" dirty="0">
              <a:solidFill>
                <a:schemeClr val="tx1"/>
              </a:solidFill>
            </a:endParaRPr>
          </a:p>
        </p:txBody>
      </p:sp>
    </p:spTree>
    <p:extLst>
      <p:ext uri="{BB962C8B-B14F-4D97-AF65-F5344CB8AC3E}">
        <p14:creationId xmlns:p14="http://schemas.microsoft.com/office/powerpoint/2010/main" val="4123441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9824" y="1059180"/>
            <a:ext cx="4070345" cy="369332"/>
          </a:xfrm>
          <a:prstGeom prst="rect">
            <a:avLst/>
          </a:prstGeom>
        </p:spPr>
        <p:txBody>
          <a:bodyPr wrap="none">
            <a:spAutoFit/>
          </a:bodyPr>
          <a:lstStyle/>
          <a:p>
            <a:r>
              <a:rPr lang="en-US" dirty="0"/>
              <a:t>Jan </a:t>
            </a:r>
            <a:r>
              <a:rPr lang="en-US" dirty="0" smtClean="0"/>
              <a:t>16, </a:t>
            </a:r>
            <a:r>
              <a:rPr lang="en-US" dirty="0"/>
              <a:t>2016  </a:t>
            </a:r>
            <a:r>
              <a:rPr lang="en-US" dirty="0" smtClean="0"/>
              <a:t>Breckenridge, Colorado</a:t>
            </a:r>
            <a:endParaRPr lang="en-US" dirty="0"/>
          </a:p>
        </p:txBody>
      </p:sp>
      <p:sp>
        <p:nvSpPr>
          <p:cNvPr id="3" name="Rectangle 2"/>
          <p:cNvSpPr/>
          <p:nvPr/>
        </p:nvSpPr>
        <p:spPr>
          <a:xfrm>
            <a:off x="139697" y="3481196"/>
            <a:ext cx="8839200" cy="3046988"/>
          </a:xfrm>
          <a:prstGeom prst="rect">
            <a:avLst/>
          </a:prstGeom>
        </p:spPr>
        <p:txBody>
          <a:bodyPr wrap="square">
            <a:spAutoFit/>
          </a:bodyPr>
          <a:lstStyle/>
          <a:p>
            <a:r>
              <a:rPr lang="en-US" sz="1600" u="sng" dirty="0"/>
              <a:t>Case Evaluation </a:t>
            </a:r>
            <a:r>
              <a:rPr lang="en-US" sz="1600" u="sng" dirty="0" smtClean="0"/>
              <a:t>notes  </a:t>
            </a:r>
            <a:r>
              <a:rPr lang="en-US" sz="1600" dirty="0"/>
              <a:t>(FL </a:t>
            </a:r>
            <a:r>
              <a:rPr lang="en-US" sz="1600" dirty="0" smtClean="0"/>
              <a:t> MEOLUT 1750 </a:t>
            </a:r>
            <a:r>
              <a:rPr lang="en-US" sz="1600" dirty="0"/>
              <a:t>mi </a:t>
            </a:r>
            <a:r>
              <a:rPr lang="en-US" sz="1600" dirty="0" smtClean="0"/>
              <a:t>away-----HI MEOLUT 3280 mi away)</a:t>
            </a:r>
            <a:endParaRPr lang="en-US" sz="1600" dirty="0"/>
          </a:p>
          <a:p>
            <a:endParaRPr lang="en-US" sz="1600" dirty="0" smtClean="0"/>
          </a:p>
          <a:p>
            <a:pPr marL="342900" indent="-342900">
              <a:buFontTx/>
              <a:buAutoNum type="arabicPeriod"/>
            </a:pPr>
            <a:r>
              <a:rPr lang="en-US" sz="1600" dirty="0" smtClean="0"/>
              <a:t>GEO produces unlocated alert at 2249 UTC</a:t>
            </a:r>
          </a:p>
          <a:p>
            <a:pPr marL="342900" indent="-342900">
              <a:buFontTx/>
              <a:buAutoNum type="arabicPeriod"/>
            </a:pPr>
            <a:r>
              <a:rPr lang="en-US" sz="1600" dirty="0" smtClean="0"/>
              <a:t>FL MEO produces </a:t>
            </a:r>
            <a:r>
              <a:rPr lang="en-US" sz="1600" u="sng" dirty="0" smtClean="0"/>
              <a:t>computed location</a:t>
            </a:r>
            <a:r>
              <a:rPr lang="en-US" sz="1600" dirty="0" smtClean="0"/>
              <a:t> at 2249 UTC, location error from reported ground truth, 13.71km </a:t>
            </a:r>
          </a:p>
          <a:p>
            <a:pPr marL="342900" indent="-342900">
              <a:buAutoNum type="arabicPeriod"/>
            </a:pPr>
            <a:r>
              <a:rPr lang="en-US" sz="1600" dirty="0" smtClean="0"/>
              <a:t>Next FL </a:t>
            </a:r>
            <a:r>
              <a:rPr lang="en-US" sz="1600" dirty="0"/>
              <a:t>MEO computed </a:t>
            </a:r>
            <a:r>
              <a:rPr lang="en-US" sz="1600" dirty="0" smtClean="0"/>
              <a:t>location at 2259 UTC has </a:t>
            </a:r>
            <a:r>
              <a:rPr lang="en-US" sz="1600" dirty="0"/>
              <a:t>computed </a:t>
            </a:r>
            <a:r>
              <a:rPr lang="en-US" sz="1600" dirty="0" smtClean="0"/>
              <a:t>location </a:t>
            </a:r>
            <a:r>
              <a:rPr lang="en-US" sz="1600" dirty="0"/>
              <a:t>with </a:t>
            </a:r>
            <a:r>
              <a:rPr lang="en-US" sz="1600" dirty="0" smtClean="0"/>
              <a:t>2 km error </a:t>
            </a:r>
            <a:r>
              <a:rPr lang="en-US" sz="1600" dirty="0"/>
              <a:t>from </a:t>
            </a:r>
            <a:r>
              <a:rPr lang="en-US" sz="1600" dirty="0" smtClean="0"/>
              <a:t>ground truth.</a:t>
            </a:r>
            <a:endParaRPr lang="en-US" sz="1600" dirty="0"/>
          </a:p>
          <a:p>
            <a:pPr marL="342900" indent="-342900">
              <a:buFontTx/>
              <a:buAutoNum type="arabicPeriod"/>
            </a:pPr>
            <a:r>
              <a:rPr lang="en-US" sz="1600" dirty="0"/>
              <a:t>First LEO computed location reported at </a:t>
            </a:r>
            <a:r>
              <a:rPr lang="en-US" sz="1600" dirty="0" smtClean="0"/>
              <a:t>2309 UTC, </a:t>
            </a:r>
            <a:r>
              <a:rPr lang="en-US" sz="1600" dirty="0"/>
              <a:t>verified at 2333</a:t>
            </a:r>
          </a:p>
          <a:p>
            <a:pPr marL="342900" indent="-342900">
              <a:buAutoNum type="arabicPeriod"/>
            </a:pPr>
            <a:r>
              <a:rPr lang="en-US" sz="1600" dirty="0"/>
              <a:t>At </a:t>
            </a:r>
            <a:r>
              <a:rPr lang="en-US" sz="1600" dirty="0" smtClean="0"/>
              <a:t>2314 UTC </a:t>
            </a:r>
            <a:r>
              <a:rPr lang="en-US" sz="1600" dirty="0"/>
              <a:t>FL </a:t>
            </a:r>
            <a:r>
              <a:rPr lang="en-US" sz="1600" dirty="0" smtClean="0"/>
              <a:t> &amp; HI MEOs report encoded locations &lt;1km from GT</a:t>
            </a:r>
          </a:p>
          <a:p>
            <a:pPr marL="342900" indent="-342900">
              <a:buAutoNum type="arabicPeriod"/>
            </a:pPr>
            <a:r>
              <a:rPr lang="en-US" sz="1600" dirty="0" smtClean="0"/>
              <a:t>At 2317 UTC first GEO encoded locations reported with 12 km errors </a:t>
            </a:r>
          </a:p>
          <a:p>
            <a:pPr marL="342900" indent="-342900">
              <a:buAutoNum type="arabicPeriod"/>
            </a:pPr>
            <a:r>
              <a:rPr lang="en-US" sz="1600" dirty="0" smtClean="0"/>
              <a:t>FL MEO performance in stand alone mode was good for this case.</a:t>
            </a:r>
          </a:p>
          <a:p>
            <a:pPr marL="342900" indent="-342900">
              <a:buAutoNum type="arabicPeriod"/>
            </a:pPr>
            <a:r>
              <a:rPr lang="en-US" sz="1600" dirty="0" smtClean="0"/>
              <a:t>HI MEO never computed a location for this case, only encoded locations.</a:t>
            </a:r>
            <a:endParaRPr lang="en-US" sz="1600" dirty="0"/>
          </a:p>
        </p:txBody>
      </p:sp>
      <p:sp>
        <p:nvSpPr>
          <p:cNvPr id="4" name="Rectangle 3"/>
          <p:cNvSpPr/>
          <p:nvPr/>
        </p:nvSpPr>
        <p:spPr>
          <a:xfrm>
            <a:off x="139697" y="1937266"/>
            <a:ext cx="8610600" cy="1569660"/>
          </a:xfrm>
          <a:prstGeom prst="rect">
            <a:avLst/>
          </a:prstGeom>
        </p:spPr>
        <p:txBody>
          <a:bodyPr wrap="square">
            <a:spAutoFit/>
          </a:bodyPr>
          <a:lstStyle/>
          <a:p>
            <a:r>
              <a:rPr lang="en-US" sz="1600" dirty="0"/>
              <a:t>On 16 January 2016 at 2249 UTC the COSPAS-SARSAT system detected a 406 MHz PLB at 39 24.2N, 106 03.8W, approximately five miles south of Breckenridge, Colorado. The PLB was activated when a hiker became lost. The Air Force Rescue Coordination Center received the SARSAT alert and notified the Summit County, CO Sheriff's Office (SCSO) of the distress</a:t>
            </a:r>
            <a:r>
              <a:rPr lang="en-US" sz="1600" dirty="0" smtClean="0"/>
              <a:t>. The </a:t>
            </a:r>
            <a:r>
              <a:rPr lang="en-US" sz="1600" dirty="0"/>
              <a:t>individual in distress was recovered by an SCSO rescue team and taken to a safe location.</a:t>
            </a:r>
          </a:p>
        </p:txBody>
      </p:sp>
      <p:sp>
        <p:nvSpPr>
          <p:cNvPr id="9" name="Title 1"/>
          <p:cNvSpPr txBox="1">
            <a:spLocks/>
          </p:cNvSpPr>
          <p:nvPr/>
        </p:nvSpPr>
        <p:spPr>
          <a:xfrm>
            <a:off x="885825" y="533400"/>
            <a:ext cx="7759697" cy="5486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3D7499"/>
                </a:solidFill>
                <a:latin typeface="Arial Narrow" panose="020B0606020202030204" pitchFamily="34" charset="0"/>
                <a:ea typeface="+mj-ea"/>
                <a:cs typeface="+mj-cs"/>
              </a:defRPr>
            </a:lvl1pPr>
          </a:lstStyle>
          <a:p>
            <a:r>
              <a:rPr lang="en-US" sz="2800" dirty="0" smtClean="0"/>
              <a:t>MEOSAR Evaluation System Performance vs. LEO/GEO</a:t>
            </a:r>
            <a:endParaRPr lang="en-US" sz="2800" dirty="0">
              <a:solidFill>
                <a:schemeClr val="tx1"/>
              </a:solidFill>
            </a:endParaRPr>
          </a:p>
        </p:txBody>
      </p:sp>
    </p:spTree>
    <p:extLst>
      <p:ext uri="{BB962C8B-B14F-4D97-AF65-F5344CB8AC3E}">
        <p14:creationId xmlns:p14="http://schemas.microsoft.com/office/powerpoint/2010/main" val="16155708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852696" cy="826851"/>
          </a:xfrm>
        </p:spPr>
        <p:txBody>
          <a:bodyPr>
            <a:noAutofit/>
          </a:bodyPr>
          <a:lstStyle/>
          <a:p>
            <a:r>
              <a:rPr lang="en-US" sz="3400" dirty="0" smtClean="0"/>
              <a:t>Search and Rescue Satellite Aided Tracking (SARSAT)</a:t>
            </a:r>
            <a:endParaRPr lang="en-US" sz="3400" dirty="0"/>
          </a:p>
        </p:txBody>
      </p:sp>
      <p:sp>
        <p:nvSpPr>
          <p:cNvPr id="3" name="Content Placeholder 2"/>
          <p:cNvSpPr>
            <a:spLocks noGrp="1"/>
          </p:cNvSpPr>
          <p:nvPr>
            <p:ph sz="half" idx="1"/>
          </p:nvPr>
        </p:nvSpPr>
        <p:spPr>
          <a:xfrm>
            <a:off x="152400" y="1600204"/>
            <a:ext cx="8915400" cy="5029196"/>
          </a:xfrm>
        </p:spPr>
        <p:txBody>
          <a:bodyPr>
            <a:normAutofit/>
          </a:bodyPr>
          <a:lstStyle/>
          <a:p>
            <a:pPr marL="0" indent="0">
              <a:lnSpc>
                <a:spcPct val="110000"/>
              </a:lnSpc>
              <a:spcBef>
                <a:spcPts val="0"/>
              </a:spcBef>
              <a:buNone/>
            </a:pPr>
            <a:r>
              <a:rPr lang="en-US" sz="1700" b="1" dirty="0" smtClean="0">
                <a:latin typeface="Arial Narrow" panose="020B0606020202030204" pitchFamily="34" charset="0"/>
              </a:rPr>
              <a:t>Benefits of SARSAT:</a:t>
            </a:r>
          </a:p>
          <a:p>
            <a:pPr>
              <a:lnSpc>
                <a:spcPct val="110000"/>
              </a:lnSpc>
              <a:spcBef>
                <a:spcPts val="0"/>
              </a:spcBef>
            </a:pPr>
            <a:r>
              <a:rPr lang="en-US" sz="1700" dirty="0">
                <a:latin typeface="Arial Narrow" panose="020B0606020202030204" pitchFamily="34" charset="0"/>
              </a:rPr>
              <a:t>Shorter searches</a:t>
            </a:r>
          </a:p>
          <a:p>
            <a:pPr lvl="1">
              <a:lnSpc>
                <a:spcPct val="110000"/>
              </a:lnSpc>
              <a:spcBef>
                <a:spcPts val="0"/>
              </a:spcBef>
            </a:pPr>
            <a:r>
              <a:rPr lang="en-US" sz="1300" dirty="0">
                <a:latin typeface="Arial Narrow" panose="020B0606020202030204" pitchFamily="34" charset="0"/>
              </a:rPr>
              <a:t>“Golden Hour”, shorter response increase the likelihood of survival</a:t>
            </a:r>
          </a:p>
          <a:p>
            <a:pPr lvl="1">
              <a:lnSpc>
                <a:spcPct val="110000"/>
              </a:lnSpc>
              <a:spcBef>
                <a:spcPts val="0"/>
              </a:spcBef>
            </a:pPr>
            <a:r>
              <a:rPr lang="en-US" sz="1300" dirty="0">
                <a:latin typeface="Arial Narrow" panose="020B0606020202030204" pitchFamily="34" charset="0"/>
              </a:rPr>
              <a:t>Reduces risks to search teams </a:t>
            </a:r>
          </a:p>
          <a:p>
            <a:pPr lvl="1">
              <a:lnSpc>
                <a:spcPct val="110000"/>
              </a:lnSpc>
              <a:spcBef>
                <a:spcPts val="0"/>
              </a:spcBef>
            </a:pPr>
            <a:r>
              <a:rPr lang="en-US" sz="1300" dirty="0">
                <a:latin typeface="Arial Narrow" panose="020B0606020202030204" pitchFamily="34" charset="0"/>
              </a:rPr>
              <a:t>Reduces response costs </a:t>
            </a:r>
          </a:p>
          <a:p>
            <a:pPr>
              <a:lnSpc>
                <a:spcPct val="110000"/>
              </a:lnSpc>
              <a:spcBef>
                <a:spcPts val="0"/>
              </a:spcBef>
            </a:pPr>
            <a:r>
              <a:rPr lang="en-US" sz="1700" dirty="0">
                <a:latin typeface="Arial Narrow" panose="020B0606020202030204" pitchFamily="34" charset="0"/>
              </a:rPr>
              <a:t>Economic benefits</a:t>
            </a:r>
          </a:p>
          <a:p>
            <a:pPr lvl="1">
              <a:lnSpc>
                <a:spcPct val="110000"/>
              </a:lnSpc>
              <a:spcBef>
                <a:spcPts val="0"/>
              </a:spcBef>
            </a:pPr>
            <a:r>
              <a:rPr lang="en-US" sz="1300" dirty="0">
                <a:latin typeface="Arial Narrow" panose="020B0606020202030204" pitchFamily="34" charset="0"/>
              </a:rPr>
              <a:t>Creates jobs - 9 US Beacon manufacturers</a:t>
            </a:r>
          </a:p>
          <a:p>
            <a:pPr lvl="1">
              <a:lnSpc>
                <a:spcPct val="110000"/>
              </a:lnSpc>
              <a:spcBef>
                <a:spcPts val="0"/>
              </a:spcBef>
            </a:pPr>
            <a:r>
              <a:rPr lang="en-US" sz="1300" dirty="0">
                <a:latin typeface="Arial Narrow" panose="020B0606020202030204" pitchFamily="34" charset="0"/>
              </a:rPr>
              <a:t>Contributes to the economy - manufacturers produce thousands of distress beacons per year ~$437M invested in Beacons </a:t>
            </a:r>
            <a:endParaRPr lang="en-US" sz="1700" b="1" dirty="0" smtClean="0">
              <a:latin typeface="Arial Narrow" panose="020B0606020202030204" pitchFamily="34" charset="0"/>
            </a:endParaRPr>
          </a:p>
          <a:p>
            <a:pPr>
              <a:lnSpc>
                <a:spcPct val="110000"/>
              </a:lnSpc>
              <a:spcBef>
                <a:spcPts val="0"/>
              </a:spcBef>
            </a:pPr>
            <a:r>
              <a:rPr lang="en-US" sz="1700" dirty="0" smtClean="0">
                <a:latin typeface="Arial Narrow" panose="020B0606020202030204" pitchFamily="34" charset="0"/>
              </a:rPr>
              <a:t>SARSAT Lives Saved</a:t>
            </a:r>
          </a:p>
          <a:p>
            <a:pPr lvl="1">
              <a:lnSpc>
                <a:spcPct val="110000"/>
              </a:lnSpc>
              <a:spcBef>
                <a:spcPts val="0"/>
              </a:spcBef>
            </a:pPr>
            <a:r>
              <a:rPr lang="en-US" sz="1300" dirty="0" smtClean="0">
                <a:latin typeface="Arial Narrow" panose="020B0606020202030204" pitchFamily="34" charset="0"/>
              </a:rPr>
              <a:t>2015 250 saves (128 at sea in 46 incidents, 21 aviation in 11 incidents, and 91 terrestrial in 65 incidents)</a:t>
            </a:r>
          </a:p>
          <a:p>
            <a:pPr lvl="1">
              <a:lnSpc>
                <a:spcPct val="110000"/>
              </a:lnSpc>
              <a:spcBef>
                <a:spcPts val="0"/>
              </a:spcBef>
            </a:pPr>
            <a:r>
              <a:rPr lang="en-US" sz="1300" dirty="0" smtClean="0">
                <a:latin typeface="Arial Narrow" panose="020B0606020202030204" pitchFamily="34" charset="0"/>
              </a:rPr>
              <a:t>2014 240 saves (112 at sea in 31 incidents, 15 aviation in 7 incidents, 113 terrestrial in 72 incidents)</a:t>
            </a:r>
          </a:p>
          <a:p>
            <a:pPr marL="0" indent="0">
              <a:lnSpc>
                <a:spcPct val="110000"/>
              </a:lnSpc>
              <a:spcBef>
                <a:spcPts val="0"/>
              </a:spcBef>
              <a:buNone/>
            </a:pPr>
            <a:r>
              <a:rPr lang="en-US" sz="1700" b="1" dirty="0" smtClean="0">
                <a:latin typeface="Arial Narrow" panose="020B0606020202030204" pitchFamily="34" charset="0"/>
              </a:rPr>
              <a:t>2014 Cost Benefit Analysis</a:t>
            </a:r>
          </a:p>
          <a:p>
            <a:pPr>
              <a:lnSpc>
                <a:spcPct val="110000"/>
              </a:lnSpc>
              <a:spcBef>
                <a:spcPts val="0"/>
              </a:spcBef>
            </a:pPr>
            <a:r>
              <a:rPr lang="en-US" sz="1700" dirty="0" smtClean="0">
                <a:latin typeface="Arial Narrow" panose="020B0606020202030204" pitchFamily="34" charset="0"/>
              </a:rPr>
              <a:t>Total benefit lives </a:t>
            </a:r>
            <a:r>
              <a:rPr lang="en-US" sz="1700" dirty="0">
                <a:latin typeface="Arial Narrow" panose="020B0606020202030204" pitchFamily="34" charset="0"/>
              </a:rPr>
              <a:t>and property </a:t>
            </a:r>
            <a:r>
              <a:rPr lang="en-US" sz="1700" dirty="0" smtClean="0">
                <a:latin typeface="Arial Narrow" panose="020B0606020202030204" pitchFamily="34" charset="0"/>
              </a:rPr>
              <a:t>(Based on Department </a:t>
            </a:r>
            <a:r>
              <a:rPr lang="en-US" sz="1700" dirty="0">
                <a:latin typeface="Arial Narrow" panose="020B0606020202030204" pitchFamily="34" charset="0"/>
              </a:rPr>
              <a:t>of Transportation (DOT</a:t>
            </a:r>
            <a:r>
              <a:rPr lang="en-US" sz="1700" dirty="0" smtClean="0">
                <a:latin typeface="Arial Narrow" panose="020B0606020202030204" pitchFamily="34" charset="0"/>
              </a:rPr>
              <a:t>) </a:t>
            </a:r>
            <a:r>
              <a:rPr lang="en-US" sz="1700" dirty="0">
                <a:latin typeface="Arial Narrow" panose="020B0606020202030204" pitchFamily="34" charset="0"/>
              </a:rPr>
              <a:t>June 13, 2014, value of a statistical life of $</a:t>
            </a:r>
            <a:r>
              <a:rPr lang="en-US" sz="1700" dirty="0" smtClean="0">
                <a:latin typeface="Arial Narrow" panose="020B0606020202030204" pitchFamily="34" charset="0"/>
              </a:rPr>
              <a:t>9.2M) </a:t>
            </a:r>
          </a:p>
          <a:p>
            <a:pPr lvl="1">
              <a:lnSpc>
                <a:spcPct val="110000"/>
              </a:lnSpc>
              <a:spcBef>
                <a:spcPts val="0"/>
              </a:spcBef>
            </a:pPr>
            <a:r>
              <a:rPr lang="en-US" sz="1300" dirty="0" smtClean="0">
                <a:latin typeface="Arial Narrow" panose="020B0606020202030204" pitchFamily="34" charset="0"/>
              </a:rPr>
              <a:t> </a:t>
            </a:r>
            <a:r>
              <a:rPr lang="en-US" sz="1300" dirty="0">
                <a:latin typeface="Arial Narrow" panose="020B0606020202030204" pitchFamily="34" charset="0"/>
              </a:rPr>
              <a:t>$</a:t>
            </a:r>
            <a:r>
              <a:rPr lang="en-US" sz="1300" dirty="0" smtClean="0">
                <a:latin typeface="Arial Narrow" panose="020B0606020202030204" pitchFamily="34" charset="0"/>
              </a:rPr>
              <a:t>1,263,477,920 </a:t>
            </a:r>
            <a:endParaRPr lang="en-US" sz="1300" dirty="0">
              <a:latin typeface="Arial Narrow" panose="020B0606020202030204" pitchFamily="34" charset="0"/>
            </a:endParaRPr>
          </a:p>
          <a:p>
            <a:pPr>
              <a:lnSpc>
                <a:spcPct val="110000"/>
              </a:lnSpc>
              <a:spcBef>
                <a:spcPts val="0"/>
              </a:spcBef>
            </a:pPr>
            <a:r>
              <a:rPr lang="en-US" sz="1700" dirty="0" smtClean="0">
                <a:latin typeface="Arial Narrow" panose="020B0606020202030204" pitchFamily="34" charset="0"/>
              </a:rPr>
              <a:t>Total costs of federal rescue operations and SARSAT operation</a:t>
            </a:r>
          </a:p>
          <a:p>
            <a:pPr lvl="1">
              <a:lnSpc>
                <a:spcPct val="110000"/>
              </a:lnSpc>
              <a:spcBef>
                <a:spcPts val="0"/>
              </a:spcBef>
            </a:pPr>
            <a:r>
              <a:rPr lang="en-US" sz="1300" dirty="0">
                <a:latin typeface="Arial Narrow" panose="020B0606020202030204" pitchFamily="34" charset="0"/>
              </a:rPr>
              <a:t>$</a:t>
            </a:r>
            <a:r>
              <a:rPr lang="en-US" sz="1300" dirty="0" smtClean="0">
                <a:latin typeface="Arial Narrow" panose="020B0606020202030204" pitchFamily="34" charset="0"/>
              </a:rPr>
              <a:t>36,524,649 (State and local costs unknown)</a:t>
            </a:r>
          </a:p>
          <a:p>
            <a:pPr>
              <a:lnSpc>
                <a:spcPct val="110000"/>
              </a:lnSpc>
              <a:spcBef>
                <a:spcPts val="0"/>
              </a:spcBef>
            </a:pPr>
            <a:r>
              <a:rPr lang="en-US" sz="1700" dirty="0">
                <a:latin typeface="Arial Narrow" panose="020B0606020202030204" pitchFamily="34" charset="0"/>
              </a:rPr>
              <a:t>Net Benefit $</a:t>
            </a:r>
            <a:r>
              <a:rPr lang="en-US" sz="1700" dirty="0" smtClean="0">
                <a:latin typeface="Arial Narrow" panose="020B0606020202030204" pitchFamily="34" charset="0"/>
              </a:rPr>
              <a:t>1,226,953,271</a:t>
            </a:r>
          </a:p>
          <a:p>
            <a:pPr>
              <a:lnSpc>
                <a:spcPct val="110000"/>
              </a:lnSpc>
              <a:spcBef>
                <a:spcPts val="0"/>
              </a:spcBef>
            </a:pPr>
            <a:r>
              <a:rPr lang="en-US" sz="1700" dirty="0" smtClean="0">
                <a:latin typeface="Arial Narrow" panose="020B0606020202030204" pitchFamily="34" charset="0"/>
              </a:rPr>
              <a:t>Cost benefit ration 33.6 to 1.0</a:t>
            </a:r>
          </a:p>
          <a:p>
            <a:pPr marL="0" indent="0">
              <a:lnSpc>
                <a:spcPct val="110000"/>
              </a:lnSpc>
              <a:spcBef>
                <a:spcPts val="0"/>
              </a:spcBef>
              <a:buNone/>
            </a:pPr>
            <a:endParaRPr lang="en-US" sz="1700" dirty="0" smtClean="0">
              <a:latin typeface="Arial Narrow" panose="020B0606020202030204" pitchFamily="34" charset="0"/>
            </a:endParaRPr>
          </a:p>
        </p:txBody>
      </p:sp>
      <p:grpSp>
        <p:nvGrpSpPr>
          <p:cNvPr id="4" name="Group 3"/>
          <p:cNvGrpSpPr/>
          <p:nvPr/>
        </p:nvGrpSpPr>
        <p:grpSpPr>
          <a:xfrm>
            <a:off x="7254117" y="4974445"/>
            <a:ext cx="1785473" cy="1578755"/>
            <a:chOff x="10737183" y="4134535"/>
            <a:chExt cx="1869139" cy="179694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7183" y="4134535"/>
              <a:ext cx="1869139" cy="1401854"/>
            </a:xfrm>
            <a:prstGeom prst="rect">
              <a:avLst/>
            </a:prstGeom>
            <a:solidFill>
              <a:schemeClr val="accent1"/>
            </a:solidFill>
          </p:spPr>
        </p:pic>
        <p:sp>
          <p:nvSpPr>
            <p:cNvPr id="6" name="TextBox 5"/>
            <p:cNvSpPr txBox="1"/>
            <p:nvPr/>
          </p:nvSpPr>
          <p:spPr>
            <a:xfrm>
              <a:off x="10737573" y="5494521"/>
              <a:ext cx="1868747" cy="436954"/>
            </a:xfrm>
            <a:prstGeom prst="rect">
              <a:avLst/>
            </a:prstGeom>
            <a:solidFill>
              <a:schemeClr val="bg1">
                <a:lumMod val="50000"/>
              </a:schemeClr>
            </a:solidFill>
            <a:ln>
              <a:solidFill>
                <a:schemeClr val="accent1"/>
              </a:solidFill>
            </a:ln>
          </p:spPr>
          <p:txBody>
            <a:bodyPr wrap="square" rtlCol="0">
              <a:spAutoFit/>
            </a:bodyPr>
            <a:lstStyle/>
            <a:p>
              <a:r>
                <a:rPr lang="en-US" sz="900" b="1" dirty="0" smtClean="0">
                  <a:solidFill>
                    <a:schemeClr val="bg1"/>
                  </a:solidFill>
                </a:rPr>
                <a:t>May 22, 2015,  USCG rescued two crew of sailing vessel </a:t>
              </a:r>
              <a:r>
                <a:rPr lang="en-US" sz="900" b="1" i="1" dirty="0" smtClean="0">
                  <a:solidFill>
                    <a:schemeClr val="bg1"/>
                  </a:solidFill>
                </a:rPr>
                <a:t>Boxer</a:t>
              </a:r>
              <a:endParaRPr lang="en-US" sz="900" b="1" dirty="0">
                <a:solidFill>
                  <a:schemeClr val="bg1"/>
                </a:solidFill>
              </a:endParaRPr>
            </a:p>
          </p:txBody>
        </p:sp>
      </p:grpSp>
      <p:grpSp>
        <p:nvGrpSpPr>
          <p:cNvPr id="7" name="Group 6"/>
          <p:cNvGrpSpPr/>
          <p:nvPr/>
        </p:nvGrpSpPr>
        <p:grpSpPr>
          <a:xfrm>
            <a:off x="5638800" y="4974445"/>
            <a:ext cx="1579056" cy="1578755"/>
            <a:chOff x="2281782" y="907003"/>
            <a:chExt cx="1735399" cy="1920761"/>
          </a:xfrm>
        </p:grpSpPr>
        <p:sp>
          <p:nvSpPr>
            <p:cNvPr id="8" name="TextBox 7"/>
            <p:cNvSpPr txBox="1"/>
            <p:nvPr/>
          </p:nvSpPr>
          <p:spPr>
            <a:xfrm>
              <a:off x="2281782" y="2209921"/>
              <a:ext cx="1735399" cy="617843"/>
            </a:xfrm>
            <a:prstGeom prst="rect">
              <a:avLst/>
            </a:prstGeom>
            <a:solidFill>
              <a:schemeClr val="bg1">
                <a:lumMod val="50000"/>
              </a:schemeClr>
            </a:solidFill>
            <a:ln>
              <a:solidFill>
                <a:schemeClr val="accent1"/>
              </a:solidFill>
            </a:ln>
          </p:spPr>
          <p:txBody>
            <a:bodyPr wrap="square" rtlCol="0">
              <a:spAutoFit/>
            </a:bodyPr>
            <a:lstStyle/>
            <a:p>
              <a:r>
                <a:rPr lang="en-US" sz="900" b="1" dirty="0" smtClean="0">
                  <a:solidFill>
                    <a:schemeClr val="bg1"/>
                  </a:solidFill>
                  <a:cs typeface="Arial" panose="020B0604020202020204" pitchFamily="34" charset="0"/>
                </a:rPr>
                <a:t>January 30, 2015, Crew of the </a:t>
              </a:r>
              <a:r>
                <a:rPr lang="en-US" sz="900" b="1" i="1" dirty="0" smtClean="0">
                  <a:solidFill>
                    <a:schemeClr val="bg1"/>
                  </a:solidFill>
                  <a:cs typeface="Arial" panose="020B0604020202020204" pitchFamily="34" charset="0"/>
                </a:rPr>
                <a:t>Rain Maker </a:t>
              </a:r>
              <a:r>
                <a:rPr lang="en-US" sz="900" b="1" dirty="0" smtClean="0">
                  <a:solidFill>
                    <a:schemeClr val="bg1"/>
                  </a:solidFill>
                  <a:cs typeface="Arial" panose="020B0604020202020204" pitchFamily="34" charset="0"/>
                </a:rPr>
                <a:t>with USCG Rescuers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782" y="907003"/>
              <a:ext cx="1735399" cy="1302918"/>
            </a:xfrm>
            <a:prstGeom prst="rect">
              <a:avLst/>
            </a:prstGeom>
          </p:spPr>
        </p:pic>
      </p:grpSp>
      <p:pic>
        <p:nvPicPr>
          <p:cNvPr id="1026" name="Picture 2" descr="Teen sailor Abby Sunderland."/>
          <p:cNvPicPr>
            <a:picLocks noChangeAspect="1" noChangeArrowheads="1"/>
          </p:cNvPicPr>
          <p:nvPr/>
        </p:nvPicPr>
        <p:blipFill rotWithShape="1">
          <a:blip r:embed="rId4">
            <a:extLst>
              <a:ext uri="{28A0092B-C50C-407E-A947-70E740481C1C}">
                <a14:useLocalDpi xmlns:a14="http://schemas.microsoft.com/office/drawing/2010/main" val="0"/>
              </a:ext>
            </a:extLst>
          </a:blip>
          <a:srcRect t="14743"/>
          <a:stretch/>
        </p:blipFill>
        <p:spPr bwMode="auto">
          <a:xfrm>
            <a:off x="7560197" y="1574799"/>
            <a:ext cx="1444899" cy="16384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790513" y="2844546"/>
            <a:ext cx="1634754" cy="507831"/>
          </a:xfrm>
          <a:prstGeom prst="rect">
            <a:avLst/>
          </a:prstGeom>
          <a:solidFill>
            <a:schemeClr val="bg1">
              <a:lumMod val="50000"/>
            </a:schemeClr>
          </a:solidFill>
          <a:ln>
            <a:solidFill>
              <a:schemeClr val="accent1"/>
            </a:solidFill>
          </a:ln>
        </p:spPr>
        <p:txBody>
          <a:bodyPr wrap="square" rtlCol="0">
            <a:spAutoFit/>
          </a:bodyPr>
          <a:lstStyle/>
          <a:p>
            <a:r>
              <a:rPr lang="en-US" sz="900" b="1" dirty="0" smtClean="0">
                <a:solidFill>
                  <a:schemeClr val="bg1"/>
                </a:solidFill>
                <a:cs typeface="Arial" panose="020B0604020202020204" pitchFamily="34" charset="0"/>
              </a:rPr>
              <a:t>October 22, 2010, Teen Sailor Abby Sunderland rescued via SARSAT</a:t>
            </a:r>
            <a:endParaRPr lang="en-US" sz="900" b="1" dirty="0">
              <a:solidFill>
                <a:schemeClr val="bg1"/>
              </a:solidFill>
              <a:cs typeface="Arial" panose="020B0604020202020204" pitchFamily="34" charset="0"/>
            </a:endParaRPr>
          </a:p>
        </p:txBody>
      </p:sp>
      <p:sp>
        <p:nvSpPr>
          <p:cNvPr id="13" name="Text Box 7"/>
          <p:cNvSpPr txBox="1">
            <a:spLocks noChangeArrowheads="1"/>
          </p:cNvSpPr>
          <p:nvPr/>
        </p:nvSpPr>
        <p:spPr bwMode="auto">
          <a:xfrm>
            <a:off x="5029200" y="1752600"/>
            <a:ext cx="2396067" cy="830997"/>
          </a:xfrm>
          <a:prstGeom prst="rect">
            <a:avLst/>
          </a:prstGeom>
          <a:solidFill>
            <a:schemeClr val="tx1">
              <a:lumMod val="50000"/>
              <a:lumOff val="50000"/>
            </a:schemeClr>
          </a:solidFill>
          <a:ln w="9525">
            <a:noFill/>
            <a:miter lim="800000"/>
            <a:headEnd/>
            <a:tailEnd/>
          </a:ln>
          <a:effectLst/>
        </p:spPr>
        <p:txBody>
          <a:bodyPr wrap="square">
            <a:spAutoFit/>
          </a:bodyPr>
          <a:lstStyle/>
          <a:p>
            <a:pPr eaLnBrk="0" hangingPunct="0">
              <a:spcBef>
                <a:spcPct val="50000"/>
              </a:spcBef>
              <a:defRPr/>
            </a:pPr>
            <a:r>
              <a:rPr lang="en-US" sz="1200" b="1" dirty="0" smtClean="0">
                <a:solidFill>
                  <a:schemeClr val="bg1"/>
                </a:solidFill>
                <a:latin typeface="Calibri"/>
              </a:rPr>
              <a:t>SARSAT Rescues since 1982</a:t>
            </a:r>
          </a:p>
          <a:p>
            <a:pPr eaLnBrk="0" hangingPunct="0">
              <a:spcBef>
                <a:spcPct val="50000"/>
              </a:spcBef>
              <a:defRPr/>
            </a:pPr>
            <a:r>
              <a:rPr lang="en-US" sz="1200" b="1" dirty="0" smtClean="0">
                <a:solidFill>
                  <a:schemeClr val="bg1"/>
                </a:solidFill>
                <a:latin typeface="Calibri"/>
              </a:rPr>
              <a:t>World-wide</a:t>
            </a:r>
            <a:r>
              <a:rPr lang="en-US" sz="1200" b="1" dirty="0">
                <a:solidFill>
                  <a:schemeClr val="bg1"/>
                </a:solidFill>
                <a:latin typeface="Calibri"/>
              </a:rPr>
              <a:t>: over </a:t>
            </a:r>
            <a:r>
              <a:rPr lang="en-US" sz="1200" b="1" i="1" dirty="0" smtClean="0">
                <a:solidFill>
                  <a:schemeClr val="bg1"/>
                </a:solidFill>
                <a:latin typeface="Calibri"/>
              </a:rPr>
              <a:t>39,565 </a:t>
            </a:r>
            <a:r>
              <a:rPr lang="en-US" sz="1200" b="1" i="1" dirty="0">
                <a:solidFill>
                  <a:schemeClr val="bg1"/>
                </a:solidFill>
                <a:latin typeface="Calibri"/>
              </a:rPr>
              <a:t>rescues</a:t>
            </a:r>
            <a:endParaRPr lang="en-US" sz="1200" b="1" dirty="0">
              <a:solidFill>
                <a:schemeClr val="bg1"/>
              </a:solidFill>
              <a:latin typeface="Calibri"/>
            </a:endParaRPr>
          </a:p>
          <a:p>
            <a:pPr eaLnBrk="0" hangingPunct="0">
              <a:spcBef>
                <a:spcPct val="50000"/>
              </a:spcBef>
              <a:defRPr/>
            </a:pPr>
            <a:r>
              <a:rPr lang="en-US" sz="1200" b="1" dirty="0">
                <a:solidFill>
                  <a:schemeClr val="bg1"/>
                </a:solidFill>
                <a:latin typeface="Calibri"/>
              </a:rPr>
              <a:t>United States: over</a:t>
            </a:r>
            <a:r>
              <a:rPr lang="en-US" sz="1200" b="1" i="1" dirty="0">
                <a:solidFill>
                  <a:schemeClr val="bg1"/>
                </a:solidFill>
                <a:latin typeface="Calibri"/>
                <a:sym typeface="WP MathA" pitchFamily="2" charset="2"/>
              </a:rPr>
              <a:t> </a:t>
            </a:r>
            <a:r>
              <a:rPr lang="en-US" sz="1200" b="1" i="1" dirty="0" smtClean="0">
                <a:solidFill>
                  <a:schemeClr val="bg1"/>
                </a:solidFill>
                <a:latin typeface="Calibri"/>
                <a:sym typeface="WP MathA" pitchFamily="2" charset="2"/>
              </a:rPr>
              <a:t>7,347 </a:t>
            </a:r>
            <a:r>
              <a:rPr lang="en-US" sz="1200" b="1" i="1" dirty="0">
                <a:solidFill>
                  <a:schemeClr val="bg1"/>
                </a:solidFill>
                <a:latin typeface="Calibri"/>
                <a:sym typeface="WP MathA" pitchFamily="2" charset="2"/>
              </a:rPr>
              <a:t>rescues</a:t>
            </a:r>
            <a:endParaRPr lang="en-US" sz="1200" b="1" dirty="0">
              <a:solidFill>
                <a:schemeClr val="bg1"/>
              </a:solidFill>
              <a:latin typeface="Calibri"/>
              <a:sym typeface="WP MathA" pitchFamily="2" charset="2"/>
            </a:endParaRPr>
          </a:p>
        </p:txBody>
      </p:sp>
    </p:spTree>
    <p:extLst>
      <p:ext uri="{BB962C8B-B14F-4D97-AF65-F5344CB8AC3E}">
        <p14:creationId xmlns:p14="http://schemas.microsoft.com/office/powerpoint/2010/main" val="3499565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01638" y="457200"/>
            <a:ext cx="8589962" cy="90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a:solidFill>
                  <a:srgbClr val="0033CC"/>
                </a:solidFill>
                <a:effectLst>
                  <a:outerShdw blurRad="38100" dist="38100" dir="2700000" algn="tl">
                    <a:srgbClr val="C0C0C0"/>
                  </a:outerShdw>
                </a:effectLst>
                <a:latin typeface="Arial" pitchFamily="34" charset="0"/>
              </a:defRPr>
            </a:lvl1pPr>
            <a:lvl2pPr algn="ctr">
              <a:defRPr sz="4000">
                <a:solidFill>
                  <a:srgbClr val="0033CC"/>
                </a:solidFill>
                <a:effectLst>
                  <a:outerShdw blurRad="38100" dist="38100" dir="2700000" algn="tl">
                    <a:srgbClr val="C0C0C0"/>
                  </a:outerShdw>
                </a:effectLst>
                <a:latin typeface="Arial" pitchFamily="34" charset="0"/>
              </a:defRPr>
            </a:lvl2pPr>
            <a:lvl3pPr algn="ctr">
              <a:defRPr sz="4000">
                <a:solidFill>
                  <a:srgbClr val="0033CC"/>
                </a:solidFill>
                <a:effectLst>
                  <a:outerShdw blurRad="38100" dist="38100" dir="2700000" algn="tl">
                    <a:srgbClr val="C0C0C0"/>
                  </a:outerShdw>
                </a:effectLst>
                <a:latin typeface="Arial" pitchFamily="34" charset="0"/>
              </a:defRPr>
            </a:lvl3pPr>
            <a:lvl4pPr algn="ctr">
              <a:defRPr sz="4000">
                <a:solidFill>
                  <a:srgbClr val="0033CC"/>
                </a:solidFill>
                <a:effectLst>
                  <a:outerShdw blurRad="38100" dist="38100" dir="2700000" algn="tl">
                    <a:srgbClr val="C0C0C0"/>
                  </a:outerShdw>
                </a:effectLst>
                <a:latin typeface="Arial" pitchFamily="34" charset="0"/>
              </a:defRPr>
            </a:lvl4pPr>
            <a:lvl5pPr algn="ctr">
              <a:defRPr sz="4000">
                <a:solidFill>
                  <a:srgbClr val="0033CC"/>
                </a:solidFill>
                <a:effectLst>
                  <a:outerShdw blurRad="38100" dist="38100" dir="2700000" algn="tl">
                    <a:srgbClr val="C0C0C0"/>
                  </a:outerShdw>
                </a:effectLst>
                <a:latin typeface="Arial" pitchFamily="34" charset="0"/>
              </a:defRPr>
            </a:lvl5pPr>
            <a:lvl6pPr marL="457200" algn="ctr" fontAlgn="base">
              <a:spcBef>
                <a:spcPct val="0"/>
              </a:spcBef>
              <a:spcAft>
                <a:spcPct val="0"/>
              </a:spcAft>
              <a:defRPr sz="4000">
                <a:solidFill>
                  <a:srgbClr val="0033CC"/>
                </a:solidFill>
                <a:effectLst>
                  <a:outerShdw blurRad="38100" dist="38100" dir="2700000" algn="tl">
                    <a:srgbClr val="C0C0C0"/>
                  </a:outerShdw>
                </a:effectLst>
                <a:latin typeface="Arial" pitchFamily="34" charset="0"/>
              </a:defRPr>
            </a:lvl6pPr>
            <a:lvl7pPr marL="914400" algn="ctr" fontAlgn="base">
              <a:spcBef>
                <a:spcPct val="0"/>
              </a:spcBef>
              <a:spcAft>
                <a:spcPct val="0"/>
              </a:spcAft>
              <a:defRPr sz="4000">
                <a:solidFill>
                  <a:srgbClr val="0033CC"/>
                </a:solidFill>
                <a:effectLst>
                  <a:outerShdw blurRad="38100" dist="38100" dir="2700000" algn="tl">
                    <a:srgbClr val="C0C0C0"/>
                  </a:outerShdw>
                </a:effectLst>
                <a:latin typeface="Arial" pitchFamily="34" charset="0"/>
              </a:defRPr>
            </a:lvl7pPr>
            <a:lvl8pPr marL="1371600" algn="ctr" fontAlgn="base">
              <a:spcBef>
                <a:spcPct val="0"/>
              </a:spcBef>
              <a:spcAft>
                <a:spcPct val="0"/>
              </a:spcAft>
              <a:defRPr sz="4000">
                <a:solidFill>
                  <a:srgbClr val="0033CC"/>
                </a:solidFill>
                <a:effectLst>
                  <a:outerShdw blurRad="38100" dist="38100" dir="2700000" algn="tl">
                    <a:srgbClr val="C0C0C0"/>
                  </a:outerShdw>
                </a:effectLst>
                <a:latin typeface="Arial" pitchFamily="34" charset="0"/>
              </a:defRPr>
            </a:lvl8pPr>
            <a:lvl9pPr marL="1828800" algn="ctr" fontAlgn="base">
              <a:spcBef>
                <a:spcPct val="0"/>
              </a:spcBef>
              <a:spcAft>
                <a:spcPct val="0"/>
              </a:spcAft>
              <a:defRPr sz="4000">
                <a:solidFill>
                  <a:srgbClr val="0033CC"/>
                </a:solidFill>
                <a:effectLst>
                  <a:outerShdw blurRad="38100" dist="38100" dir="2700000" algn="tl">
                    <a:srgbClr val="C0C0C0"/>
                  </a:outerShdw>
                </a:effectLst>
                <a:latin typeface="Arial" pitchFamily="34" charset="0"/>
              </a:defRPr>
            </a:lvl9pPr>
          </a:lstStyle>
          <a:p>
            <a:r>
              <a:rPr lang="en-AU" altLang="en-US" sz="4400" dirty="0" smtClean="0">
                <a:solidFill>
                  <a:srgbClr val="3B709B"/>
                </a:solidFill>
                <a:effectLst/>
                <a:latin typeface="Arial Narrow" panose="020B0606020202030204" pitchFamily="34" charset="0"/>
              </a:rPr>
              <a:t>U.S. SARSAT Agencies</a:t>
            </a:r>
            <a:endParaRPr lang="en-AU" altLang="en-US" sz="4400" dirty="0">
              <a:solidFill>
                <a:srgbClr val="3B709B"/>
              </a:solidFill>
              <a:effectLst/>
              <a:latin typeface="Arial Narrow" panose="020B0606020202030204" pitchFamily="34" charset="0"/>
            </a:endParaRPr>
          </a:p>
        </p:txBody>
      </p:sp>
      <p:pic>
        <p:nvPicPr>
          <p:cNvPr id="33795"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2765" y="3175507"/>
            <a:ext cx="1784350" cy="1793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7" name="Rectangle 5"/>
          <p:cNvSpPr>
            <a:spLocks noChangeArrowheads="1"/>
          </p:cNvSpPr>
          <p:nvPr/>
        </p:nvSpPr>
        <p:spPr bwMode="auto">
          <a:xfrm>
            <a:off x="631825" y="4875213"/>
            <a:ext cx="6073775"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3200" b="1" dirty="0">
                <a:latin typeface="Times New Roman" pitchFamily="18" charset="0"/>
              </a:rPr>
              <a:t>                                                          </a:t>
            </a:r>
          </a:p>
        </p:txBody>
      </p:sp>
      <p:sp>
        <p:nvSpPr>
          <p:cNvPr id="33798" name="Text Box 6"/>
          <p:cNvSpPr txBox="1">
            <a:spLocks noChangeArrowheads="1"/>
          </p:cNvSpPr>
          <p:nvPr/>
        </p:nvSpPr>
        <p:spPr bwMode="auto">
          <a:xfrm>
            <a:off x="630238" y="2244725"/>
            <a:ext cx="12954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000" b="1" dirty="0"/>
              <a:t>Inland SAR</a:t>
            </a:r>
          </a:p>
        </p:txBody>
      </p:sp>
      <p:sp>
        <p:nvSpPr>
          <p:cNvPr id="33799" name="Text Box 7"/>
          <p:cNvSpPr txBox="1">
            <a:spLocks noChangeArrowheads="1"/>
          </p:cNvSpPr>
          <p:nvPr/>
        </p:nvSpPr>
        <p:spPr bwMode="auto">
          <a:xfrm>
            <a:off x="2687638" y="2244725"/>
            <a:ext cx="12954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000" b="1" dirty="0"/>
              <a:t>Maritime SAR</a:t>
            </a:r>
          </a:p>
        </p:txBody>
      </p:sp>
      <p:sp>
        <p:nvSpPr>
          <p:cNvPr id="33800" name="Text Box 8"/>
          <p:cNvSpPr txBox="1">
            <a:spLocks noChangeArrowheads="1"/>
          </p:cNvSpPr>
          <p:nvPr/>
        </p:nvSpPr>
        <p:spPr bwMode="auto">
          <a:xfrm>
            <a:off x="4364038" y="2244725"/>
            <a:ext cx="1905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000" b="1" dirty="0"/>
              <a:t>Research &amp; Development</a:t>
            </a:r>
          </a:p>
        </p:txBody>
      </p:sp>
      <p:sp>
        <p:nvSpPr>
          <p:cNvPr id="33801" name="Text Box 9"/>
          <p:cNvSpPr txBox="1">
            <a:spLocks noChangeArrowheads="1"/>
          </p:cNvSpPr>
          <p:nvPr/>
        </p:nvSpPr>
        <p:spPr bwMode="auto">
          <a:xfrm>
            <a:off x="6726238" y="2244725"/>
            <a:ext cx="1524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000" b="1" dirty="0"/>
              <a:t>System Operation</a:t>
            </a:r>
          </a:p>
        </p:txBody>
      </p:sp>
      <p:sp>
        <p:nvSpPr>
          <p:cNvPr id="33802" name="Text Box 10"/>
          <p:cNvSpPr txBox="1">
            <a:spLocks noChangeArrowheads="1"/>
          </p:cNvSpPr>
          <p:nvPr/>
        </p:nvSpPr>
        <p:spPr bwMode="auto">
          <a:xfrm>
            <a:off x="6307138" y="5470525"/>
            <a:ext cx="2590800"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000" b="1" dirty="0"/>
              <a:t>Representative to International Cospas-Sarsat Program</a:t>
            </a:r>
          </a:p>
        </p:txBody>
      </p:sp>
      <p:pic>
        <p:nvPicPr>
          <p:cNvPr id="33804" name="Picture 12" descr="NASA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7139" y="3209710"/>
            <a:ext cx="1870075" cy="1724677"/>
          </a:xfrm>
          <a:prstGeom prst="rect">
            <a:avLst/>
          </a:prstGeom>
          <a:noFill/>
          <a:extLst>
            <a:ext uri="{909E8E84-426E-40DD-AFC4-6F175D3DCCD1}">
              <a14:hiddenFill xmlns:a14="http://schemas.microsoft.com/office/drawing/2010/main">
                <a:solidFill>
                  <a:srgbClr val="FFFFFF"/>
                </a:solidFill>
              </a14:hiddenFill>
            </a:ext>
          </a:extLst>
        </p:spPr>
      </p:pic>
      <p:sp>
        <p:nvSpPr>
          <p:cNvPr id="33805" name="Oval 13"/>
          <p:cNvSpPr>
            <a:spLocks noChangeArrowheads="1"/>
          </p:cNvSpPr>
          <p:nvPr/>
        </p:nvSpPr>
        <p:spPr bwMode="auto">
          <a:xfrm>
            <a:off x="342900" y="5626100"/>
            <a:ext cx="1371600" cy="9017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 name="TextBox 1"/>
          <p:cNvSpPr txBox="1"/>
          <p:nvPr/>
        </p:nvSpPr>
        <p:spPr>
          <a:xfrm>
            <a:off x="493226" y="5043627"/>
            <a:ext cx="1800493" cy="261610"/>
          </a:xfrm>
          <a:prstGeom prst="rect">
            <a:avLst/>
          </a:prstGeom>
          <a:noFill/>
        </p:spPr>
        <p:txBody>
          <a:bodyPr wrap="none" rtlCol="0">
            <a:spAutoFit/>
          </a:bodyPr>
          <a:lstStyle/>
          <a:p>
            <a:r>
              <a:rPr lang="en-US" sz="1100" dirty="0" smtClean="0"/>
              <a:t>Air Combat Command (ACC)</a:t>
            </a:r>
            <a:endParaRPr lang="en-US" sz="1100" dirty="0"/>
          </a:p>
        </p:txBody>
      </p:sp>
      <p:sp>
        <p:nvSpPr>
          <p:cNvPr id="3" name="TextBox 2"/>
          <p:cNvSpPr txBox="1"/>
          <p:nvPr/>
        </p:nvSpPr>
        <p:spPr>
          <a:xfrm>
            <a:off x="2575871" y="5034223"/>
            <a:ext cx="1627369" cy="261610"/>
          </a:xfrm>
          <a:prstGeom prst="rect">
            <a:avLst/>
          </a:prstGeom>
          <a:noFill/>
        </p:spPr>
        <p:txBody>
          <a:bodyPr wrap="none" rtlCol="0">
            <a:spAutoFit/>
          </a:bodyPr>
          <a:lstStyle/>
          <a:p>
            <a:r>
              <a:rPr lang="en-US" sz="1100" dirty="0" smtClean="0"/>
              <a:t>Search and Rescue Office</a:t>
            </a:r>
            <a:endParaRPr lang="en-US" sz="1100" dirty="0"/>
          </a:p>
        </p:txBody>
      </p:sp>
      <p:sp>
        <p:nvSpPr>
          <p:cNvPr id="4" name="TextBox 3"/>
          <p:cNvSpPr txBox="1"/>
          <p:nvPr/>
        </p:nvSpPr>
        <p:spPr>
          <a:xfrm>
            <a:off x="4437063" y="4998221"/>
            <a:ext cx="1911101" cy="261610"/>
          </a:xfrm>
          <a:prstGeom prst="rect">
            <a:avLst/>
          </a:prstGeom>
          <a:noFill/>
        </p:spPr>
        <p:txBody>
          <a:bodyPr wrap="none" rtlCol="0">
            <a:spAutoFit/>
          </a:bodyPr>
          <a:lstStyle/>
          <a:p>
            <a:r>
              <a:rPr lang="en-US" sz="1100" dirty="0" smtClean="0"/>
              <a:t>Search and Rescue Laboratory</a:t>
            </a:r>
            <a:endParaRPr lang="en-US" sz="1100"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213" y="3223418"/>
            <a:ext cx="1926520" cy="1763715"/>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5418" b="6211"/>
          <a:stretch/>
        </p:blipFill>
        <p:spPr>
          <a:xfrm>
            <a:off x="6637633" y="3200185"/>
            <a:ext cx="1734842" cy="1718542"/>
          </a:xfrm>
          <a:prstGeom prst="rect">
            <a:avLst/>
          </a:prstGeom>
        </p:spPr>
      </p:pic>
      <p:sp>
        <p:nvSpPr>
          <p:cNvPr id="17" name="TextBox 16"/>
          <p:cNvSpPr txBox="1"/>
          <p:nvPr/>
        </p:nvSpPr>
        <p:spPr>
          <a:xfrm>
            <a:off x="6549503" y="4987133"/>
            <a:ext cx="2048959" cy="261610"/>
          </a:xfrm>
          <a:prstGeom prst="rect">
            <a:avLst/>
          </a:prstGeom>
          <a:noFill/>
        </p:spPr>
        <p:txBody>
          <a:bodyPr wrap="none" rtlCol="0">
            <a:spAutoFit/>
          </a:bodyPr>
          <a:lstStyle/>
          <a:p>
            <a:r>
              <a:rPr lang="en-US" sz="1100" dirty="0" smtClean="0"/>
              <a:t>Satellite and Information Service</a:t>
            </a:r>
            <a:endParaRPr lang="en-US" sz="1100" dirty="0"/>
          </a:p>
        </p:txBody>
      </p:sp>
    </p:spTree>
    <p:extLst>
      <p:ext uri="{BB962C8B-B14F-4D97-AF65-F5344CB8AC3E}">
        <p14:creationId xmlns:p14="http://schemas.microsoft.com/office/powerpoint/2010/main" val="2728671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9067800" cy="826851"/>
          </a:xfrm>
        </p:spPr>
        <p:txBody>
          <a:bodyPr>
            <a:normAutofit/>
          </a:bodyPr>
          <a:lstStyle/>
          <a:p>
            <a:r>
              <a:rPr lang="en-US" sz="3400" dirty="0" smtClean="0"/>
              <a:t>Search and Rescue Satellite Aided Tracking (SARSAT)</a:t>
            </a:r>
            <a:endParaRPr lang="en-US" sz="3400" dirty="0"/>
          </a:p>
        </p:txBody>
      </p:sp>
      <p:sp>
        <p:nvSpPr>
          <p:cNvPr id="3" name="Content Placeholder 2"/>
          <p:cNvSpPr>
            <a:spLocks noGrp="1"/>
          </p:cNvSpPr>
          <p:nvPr>
            <p:ph sz="half" idx="1"/>
          </p:nvPr>
        </p:nvSpPr>
        <p:spPr>
          <a:xfrm>
            <a:off x="152400" y="1600204"/>
            <a:ext cx="4038600" cy="5105396"/>
          </a:xfrm>
        </p:spPr>
        <p:txBody>
          <a:bodyPr>
            <a:normAutofit fontScale="77500" lnSpcReduction="20000"/>
          </a:bodyPr>
          <a:lstStyle/>
          <a:p>
            <a:pPr marL="228600" indent="-228600">
              <a:lnSpc>
                <a:spcPct val="110000"/>
              </a:lnSpc>
              <a:spcBef>
                <a:spcPts val="0"/>
              </a:spcBef>
              <a:buFont typeface="Arial" charset="0"/>
              <a:buChar char="•"/>
            </a:pPr>
            <a:r>
              <a:rPr lang="en-US" sz="3100" dirty="0" smtClean="0">
                <a:latin typeface="Arial Narrow" panose="020B0606020202030204" pitchFamily="34" charset="0"/>
              </a:rPr>
              <a:t>NOAA NESDIS is the face for the SARSAT Program </a:t>
            </a:r>
          </a:p>
          <a:p>
            <a:pPr marL="228600" indent="-228600">
              <a:lnSpc>
                <a:spcPct val="110000"/>
              </a:lnSpc>
              <a:spcBef>
                <a:spcPts val="0"/>
              </a:spcBef>
              <a:buFont typeface="Arial" charset="0"/>
              <a:buChar char="•"/>
            </a:pPr>
            <a:r>
              <a:rPr lang="en-US" sz="3100" dirty="0" smtClean="0">
                <a:latin typeface="Arial Narrow" panose="020B0606020202030204" pitchFamily="34" charset="0"/>
              </a:rPr>
              <a:t>SARSAT is integrated into the global search and rescue system</a:t>
            </a:r>
          </a:p>
          <a:p>
            <a:pPr marL="514350" lvl="1">
              <a:lnSpc>
                <a:spcPct val="110000"/>
              </a:lnSpc>
              <a:spcBef>
                <a:spcPts val="0"/>
              </a:spcBef>
              <a:buFont typeface="Arial" charset="0"/>
              <a:buChar char="•"/>
            </a:pPr>
            <a:r>
              <a:rPr lang="en-US" sz="2600" dirty="0" smtClean="0">
                <a:latin typeface="Arial Narrow" panose="020B0606020202030204" pitchFamily="34" charset="0"/>
              </a:rPr>
              <a:t>Public- beacon ownership, registration and survivors</a:t>
            </a:r>
          </a:p>
          <a:p>
            <a:pPr marL="514350" lvl="1">
              <a:lnSpc>
                <a:spcPct val="110000"/>
              </a:lnSpc>
              <a:spcBef>
                <a:spcPts val="0"/>
              </a:spcBef>
              <a:buFont typeface="Arial" charset="0"/>
              <a:buChar char="•"/>
            </a:pPr>
            <a:r>
              <a:rPr lang="en-US" sz="2600" dirty="0" smtClean="0">
                <a:latin typeface="Arial Narrow" panose="020B0606020202030204" pitchFamily="34" charset="0"/>
              </a:rPr>
              <a:t>State and local authorities – search and rescue responders, legislate beacons</a:t>
            </a:r>
          </a:p>
          <a:p>
            <a:pPr marL="514350" lvl="1">
              <a:lnSpc>
                <a:spcPct val="110000"/>
              </a:lnSpc>
              <a:spcBef>
                <a:spcPts val="0"/>
              </a:spcBef>
              <a:buFont typeface="Arial" charset="0"/>
              <a:buChar char="•"/>
            </a:pPr>
            <a:r>
              <a:rPr lang="en-US" sz="2600" dirty="0" smtClean="0">
                <a:latin typeface="Arial Narrow" panose="020B0606020202030204" pitchFamily="34" charset="0"/>
              </a:rPr>
              <a:t>Federal agencies – SAR  case management and response, beacon users and beacon regulations</a:t>
            </a:r>
          </a:p>
          <a:p>
            <a:pPr marL="514350" lvl="1">
              <a:lnSpc>
                <a:spcPct val="110000"/>
              </a:lnSpc>
              <a:spcBef>
                <a:spcPts val="0"/>
              </a:spcBef>
              <a:buFont typeface="Arial" charset="0"/>
              <a:buChar char="•"/>
            </a:pPr>
            <a:r>
              <a:rPr lang="en-US" sz="2600" dirty="0" smtClean="0">
                <a:latin typeface="Arial Narrow" panose="020B0606020202030204" pitchFamily="34" charset="0"/>
              </a:rPr>
              <a:t>International – mandatory carriage, beacon users, responders </a:t>
            </a:r>
          </a:p>
        </p:txBody>
      </p:sp>
      <p:pic>
        <p:nvPicPr>
          <p:cNvPr id="13" name="Picture 21" descr="New_CS_Overview"/>
          <p:cNvPicPr>
            <a:picLocks noChangeAspect="1" noChangeArrowheads="1"/>
          </p:cNvPicPr>
          <p:nvPr/>
        </p:nvPicPr>
        <p:blipFill>
          <a:blip r:embed="rId2"/>
          <a:srcRect/>
          <a:stretch>
            <a:fillRect/>
          </a:stretch>
        </p:blipFill>
        <p:spPr bwMode="auto">
          <a:xfrm>
            <a:off x="4343400" y="1600200"/>
            <a:ext cx="4735286" cy="3551465"/>
          </a:xfrm>
          <a:prstGeom prst="rect">
            <a:avLst/>
          </a:prstGeom>
          <a:noFill/>
          <a:ln w="9525">
            <a:noFill/>
            <a:miter lim="800000"/>
            <a:headEnd/>
            <a:tailEnd/>
          </a:ln>
        </p:spPr>
      </p:pic>
      <p:sp>
        <p:nvSpPr>
          <p:cNvPr id="4" name="TextBox 3"/>
          <p:cNvSpPr txBox="1"/>
          <p:nvPr/>
        </p:nvSpPr>
        <p:spPr>
          <a:xfrm>
            <a:off x="4343400" y="5181600"/>
            <a:ext cx="4735286" cy="1446550"/>
          </a:xfrm>
          <a:prstGeom prst="rect">
            <a:avLst/>
          </a:prstGeom>
          <a:noFill/>
        </p:spPr>
        <p:txBody>
          <a:bodyPr wrap="square" rtlCol="0">
            <a:spAutoFit/>
          </a:bodyPr>
          <a:lstStyle/>
          <a:p>
            <a:r>
              <a:rPr lang="en-US" sz="1100" dirty="0"/>
              <a:t>The Search and Rescue Satellite-Aided Tracking (SARSAT) system relays distress signals from emergency beacons carried by aviators, mariners and land-based users to search and rescue (SAR) services. The mission of the National Oceanic and Atmospheric Administration’s (NOAA) SARSAT program is to: </a:t>
            </a:r>
          </a:p>
          <a:p>
            <a:endParaRPr lang="en-US" sz="1100" i="1" dirty="0" smtClean="0"/>
          </a:p>
          <a:p>
            <a:r>
              <a:rPr lang="en-US" sz="1100" i="1" dirty="0" smtClean="0"/>
              <a:t>Protect </a:t>
            </a:r>
            <a:r>
              <a:rPr lang="en-US" sz="1100" i="1" dirty="0"/>
              <a:t>life and property by providing timely, accurate and reliable distress alerts to search and rescue services worldwide in an effective and efficient manner. </a:t>
            </a:r>
            <a:endParaRPr lang="en-US" sz="1100" dirty="0"/>
          </a:p>
        </p:txBody>
      </p:sp>
    </p:spTree>
    <p:extLst>
      <p:ext uri="{BB962C8B-B14F-4D97-AF65-F5344CB8AC3E}">
        <p14:creationId xmlns:p14="http://schemas.microsoft.com/office/powerpoint/2010/main" val="439873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GB" altLang="en-US" dirty="0"/>
              <a:t>COSPAS-SARSAT</a:t>
            </a:r>
            <a:endParaRPr lang="en-GB" altLang="en-US" i="1" dirty="0">
              <a:latin typeface="Comic Sans MS" pitchFamily="66" charset="0"/>
            </a:endParaRPr>
          </a:p>
        </p:txBody>
      </p:sp>
      <p:sp>
        <p:nvSpPr>
          <p:cNvPr id="23555" name="Rectangle 3"/>
          <p:cNvSpPr>
            <a:spLocks noChangeArrowheads="1"/>
          </p:cNvSpPr>
          <p:nvPr/>
        </p:nvSpPr>
        <p:spPr bwMode="auto">
          <a:xfrm>
            <a:off x="317500" y="2108200"/>
            <a:ext cx="86106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000" b="1" dirty="0"/>
              <a:t>COSPAS =	Cosmicheskaya Systyema Poiska Aariynyich Sudov </a:t>
            </a:r>
          </a:p>
          <a:p>
            <a:pPr eaLnBrk="0" hangingPunct="0">
              <a:spcBef>
                <a:spcPct val="50000"/>
              </a:spcBef>
            </a:pPr>
            <a:r>
              <a:rPr lang="en-US" altLang="en-US" sz="2000" b="1" dirty="0"/>
              <a:t>		</a:t>
            </a:r>
            <a:r>
              <a:rPr lang="en-US" altLang="en-US" sz="2000" b="1" i="1" dirty="0"/>
              <a:t>Which loosely translates into: </a:t>
            </a:r>
            <a:endParaRPr lang="en-US" altLang="en-US" sz="2000" b="1" i="1" dirty="0" smtClean="0"/>
          </a:p>
          <a:p>
            <a:pPr algn="ctr" eaLnBrk="0" hangingPunct="0">
              <a:spcBef>
                <a:spcPct val="50000"/>
              </a:spcBef>
            </a:pPr>
            <a:r>
              <a:rPr lang="en-US" altLang="en-US" sz="2000" b="1" i="1" dirty="0" smtClean="0"/>
              <a:t>“</a:t>
            </a:r>
            <a:r>
              <a:rPr lang="en-US" altLang="en-US" sz="2000" b="1" i="1" dirty="0"/>
              <a:t>The Space </a:t>
            </a:r>
            <a:r>
              <a:rPr lang="en-US" altLang="en-US" sz="2000" b="1" i="1" dirty="0" smtClean="0"/>
              <a:t>System </a:t>
            </a:r>
            <a:r>
              <a:rPr lang="en-US" altLang="en-US" sz="2000" b="1" i="1" dirty="0"/>
              <a:t>for the Search of Vessels in Distress”</a:t>
            </a:r>
          </a:p>
          <a:p>
            <a:pPr eaLnBrk="0" hangingPunct="0">
              <a:spcBef>
                <a:spcPct val="50000"/>
              </a:spcBef>
            </a:pPr>
            <a:endParaRPr lang="en-US" altLang="en-US" sz="2000" b="1" i="1" dirty="0"/>
          </a:p>
          <a:p>
            <a:pPr eaLnBrk="0" hangingPunct="0">
              <a:spcBef>
                <a:spcPct val="50000"/>
              </a:spcBef>
            </a:pPr>
            <a:r>
              <a:rPr lang="en-US" altLang="en-US" sz="2000" b="1" dirty="0"/>
              <a:t>SARSAT =	Search And Rescue Satellite Aided Tracking</a:t>
            </a:r>
          </a:p>
        </p:txBody>
      </p:sp>
      <p:pic>
        <p:nvPicPr>
          <p:cNvPr id="23556" name="Picture 4" descr="CS Logo c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011737"/>
            <a:ext cx="4386263" cy="9493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4648200"/>
            <a:ext cx="2235200" cy="1676400"/>
          </a:xfrm>
          <a:prstGeom prst="rect">
            <a:avLst/>
          </a:prstGeom>
        </p:spPr>
      </p:pic>
    </p:spTree>
    <p:extLst>
      <p:ext uri="{BB962C8B-B14F-4D97-AF65-F5344CB8AC3E}">
        <p14:creationId xmlns:p14="http://schemas.microsoft.com/office/powerpoint/2010/main" val="3395598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CA" altLang="en-US" dirty="0" smtClean="0"/>
              <a:t>Cospas-Sarsat</a:t>
            </a:r>
            <a:endParaRPr lang="en-GB" altLang="en-US" dirty="0"/>
          </a:p>
        </p:txBody>
      </p:sp>
      <p:sp>
        <p:nvSpPr>
          <p:cNvPr id="4" name="Content Placeholder 3"/>
          <p:cNvSpPr>
            <a:spLocks noGrp="1"/>
          </p:cNvSpPr>
          <p:nvPr>
            <p:ph sz="half" idx="1"/>
          </p:nvPr>
        </p:nvSpPr>
        <p:spPr/>
        <p:txBody>
          <a:bodyPr>
            <a:normAutofit fontScale="92500"/>
          </a:bodyPr>
          <a:lstStyle/>
          <a:p>
            <a:pPr eaLnBrk="0" hangingPunct="0">
              <a:lnSpc>
                <a:spcPct val="90000"/>
              </a:lnSpc>
              <a:buFontTx/>
              <a:buChar char="•"/>
            </a:pPr>
            <a:r>
              <a:rPr lang="en-GB" altLang="en-US" dirty="0">
                <a:solidFill>
                  <a:srgbClr val="000000"/>
                </a:solidFill>
              </a:rPr>
              <a:t>Services are provided world-wide and </a:t>
            </a:r>
            <a:r>
              <a:rPr lang="en-GB" altLang="en-US" dirty="0"/>
              <a:t>free of charge</a:t>
            </a:r>
            <a:r>
              <a:rPr lang="en-GB" altLang="en-US" dirty="0">
                <a:solidFill>
                  <a:srgbClr val="000000"/>
                </a:solidFill>
              </a:rPr>
              <a:t> for the user in distress</a:t>
            </a:r>
            <a:br>
              <a:rPr lang="en-GB" altLang="en-US" dirty="0">
                <a:solidFill>
                  <a:srgbClr val="000000"/>
                </a:solidFill>
              </a:rPr>
            </a:br>
            <a:endParaRPr lang="en-GB" altLang="en-US" dirty="0">
              <a:solidFill>
                <a:srgbClr val="000000"/>
              </a:solidFill>
            </a:endParaRPr>
          </a:p>
          <a:p>
            <a:pPr eaLnBrk="0" hangingPunct="0">
              <a:lnSpc>
                <a:spcPct val="90000"/>
              </a:lnSpc>
              <a:buFontTx/>
              <a:buChar char="•"/>
            </a:pPr>
            <a:r>
              <a:rPr lang="en-GB" altLang="en-US" dirty="0">
                <a:solidFill>
                  <a:srgbClr val="000000"/>
                </a:solidFill>
              </a:rPr>
              <a:t> Alerts are provided using satellite and ground systems to detect, process, and relay the transmissions of </a:t>
            </a:r>
            <a:r>
              <a:rPr lang="en-GB" altLang="en-US" dirty="0"/>
              <a:t>emergency beacons</a:t>
            </a:r>
            <a:r>
              <a:rPr lang="en-GB" altLang="en-US" dirty="0">
                <a:solidFill>
                  <a:srgbClr val="000000"/>
                </a:solidFill>
              </a:rPr>
              <a:t> operating on 406 MHz</a:t>
            </a:r>
          </a:p>
          <a:p>
            <a:endParaRPr lang="en-US" dirty="0"/>
          </a:p>
        </p:txBody>
      </p:sp>
      <p:pic>
        <p:nvPicPr>
          <p:cNvPr id="25604" name="Picture 4" descr="sample_logo"/>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953000" y="1570281"/>
            <a:ext cx="3479044" cy="2735019"/>
          </a:xfrm>
        </p:spPr>
      </p:pic>
      <p:pic>
        <p:nvPicPr>
          <p:cNvPr id="25607" name="Picture 7" descr="mccmapapr2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267200"/>
            <a:ext cx="4414838" cy="214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749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2130" name="Group 2"/>
          <p:cNvGrpSpPr>
            <a:grpSpLocks/>
          </p:cNvGrpSpPr>
          <p:nvPr/>
        </p:nvGrpSpPr>
        <p:grpSpPr bwMode="auto">
          <a:xfrm>
            <a:off x="1714500" y="2730500"/>
            <a:ext cx="5715000" cy="0"/>
            <a:chOff x="0" y="0"/>
            <a:chExt cx="3600" cy="0"/>
          </a:xfrm>
        </p:grpSpPr>
        <p:sp>
          <p:nvSpPr>
            <p:cNvPr id="432131" name="Rectangle 3"/>
            <p:cNvSpPr>
              <a:spLocks noChangeArrowheads="1"/>
            </p:cNvSpPr>
            <p:nvPr/>
          </p:nvSpPr>
          <p:spPr bwMode="auto">
            <a:xfrm>
              <a:off x="0" y="0"/>
              <a:ext cx="36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432132" name="Group 4"/>
            <p:cNvGrpSpPr>
              <a:grpSpLocks/>
            </p:cNvGrpSpPr>
            <p:nvPr/>
          </p:nvGrpSpPr>
          <p:grpSpPr bwMode="auto">
            <a:xfrm>
              <a:off x="0" y="0"/>
              <a:ext cx="3600" cy="0"/>
              <a:chOff x="0" y="0"/>
              <a:chExt cx="3600" cy="0"/>
            </a:xfrm>
          </p:grpSpPr>
          <p:sp>
            <p:nvSpPr>
              <p:cNvPr id="432133" name="Rectangle 5"/>
              <p:cNvSpPr>
                <a:spLocks noChangeArrowheads="1"/>
              </p:cNvSpPr>
              <p:nvPr/>
            </p:nvSpPr>
            <p:spPr bwMode="auto">
              <a:xfrm>
                <a:off x="0" y="0"/>
                <a:ext cx="36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32134" name="Rectangle 6"/>
              <p:cNvSpPr>
                <a:spLocks noChangeArrowheads="1"/>
              </p:cNvSpPr>
              <p:nvPr/>
            </p:nvSpPr>
            <p:spPr bwMode="auto">
              <a:xfrm>
                <a:off x="0" y="0"/>
                <a:ext cx="36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grpSp>
      </p:grpSp>
      <p:sp>
        <p:nvSpPr>
          <p:cNvPr id="432135" name="Rectangle 7"/>
          <p:cNvSpPr>
            <a:spLocks noGrp="1" noChangeArrowheads="1"/>
          </p:cNvSpPr>
          <p:nvPr>
            <p:ph type="title"/>
          </p:nvPr>
        </p:nvSpPr>
        <p:spPr/>
        <p:txBody>
          <a:bodyPr/>
          <a:lstStyle/>
          <a:p>
            <a:r>
              <a:rPr lang="en-GB" altLang="en-US" dirty="0" smtClean="0"/>
              <a:t>Emergency Distress Beacons</a:t>
            </a:r>
            <a:endParaRPr lang="en-GB" altLang="en-US" dirty="0"/>
          </a:p>
        </p:txBody>
      </p:sp>
      <p:pic>
        <p:nvPicPr>
          <p:cNvPr id="432138" name="Picture 10" descr="2742%20GlobalFix%20Ca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58925"/>
            <a:ext cx="1912938" cy="2667000"/>
          </a:xfrm>
          <a:prstGeom prst="rect">
            <a:avLst/>
          </a:prstGeom>
          <a:noFill/>
          <a:extLst>
            <a:ext uri="{909E8E84-426E-40DD-AFC4-6F175D3DCCD1}">
              <a14:hiddenFill xmlns:a14="http://schemas.microsoft.com/office/drawing/2010/main">
                <a:solidFill>
                  <a:srgbClr val="FFFFFF"/>
                </a:solidFill>
              </a14:hiddenFill>
            </a:ext>
          </a:extLst>
        </p:spPr>
      </p:pic>
      <p:sp>
        <p:nvSpPr>
          <p:cNvPr id="432140" name="Text Box 12"/>
          <p:cNvSpPr txBox="1">
            <a:spLocks noChangeArrowheads="1"/>
          </p:cNvSpPr>
          <p:nvPr/>
        </p:nvSpPr>
        <p:spPr bwMode="auto">
          <a:xfrm>
            <a:off x="846931" y="4199987"/>
            <a:ext cx="1285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altLang="en-US" sz="2400" b="1" dirty="0">
                <a:solidFill>
                  <a:schemeClr val="tx1"/>
                </a:solidFill>
                <a:latin typeface="BankGothic Md BT" pitchFamily="34" charset="0"/>
              </a:rPr>
              <a:t>EPIRBs</a:t>
            </a:r>
          </a:p>
        </p:txBody>
      </p:sp>
      <p:sp>
        <p:nvSpPr>
          <p:cNvPr id="432141" name="Text Box 13"/>
          <p:cNvSpPr txBox="1">
            <a:spLocks noChangeArrowheads="1"/>
          </p:cNvSpPr>
          <p:nvPr/>
        </p:nvSpPr>
        <p:spPr bwMode="auto">
          <a:xfrm>
            <a:off x="7239000" y="4073525"/>
            <a:ext cx="963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altLang="en-US" sz="2400" b="1" dirty="0">
                <a:solidFill>
                  <a:schemeClr val="tx1"/>
                </a:solidFill>
                <a:latin typeface="BankGothic Md BT" pitchFamily="34" charset="0"/>
              </a:rPr>
              <a:t>PLBs</a:t>
            </a:r>
          </a:p>
        </p:txBody>
      </p:sp>
      <p:pic>
        <p:nvPicPr>
          <p:cNvPr id="432142" name="Picture 14" descr="me4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758950"/>
            <a:ext cx="2286000" cy="2143125"/>
          </a:xfrm>
          <a:prstGeom prst="rect">
            <a:avLst/>
          </a:prstGeom>
          <a:noFill/>
          <a:extLst>
            <a:ext uri="{909E8E84-426E-40DD-AFC4-6F175D3DCCD1}">
              <a14:hiddenFill xmlns:a14="http://schemas.microsoft.com/office/drawing/2010/main">
                <a:solidFill>
                  <a:srgbClr val="FFFFFF"/>
                </a:solidFill>
              </a14:hiddenFill>
            </a:ext>
          </a:extLst>
        </p:spPr>
      </p:pic>
      <p:sp>
        <p:nvSpPr>
          <p:cNvPr id="432143" name="Text Box 15"/>
          <p:cNvSpPr txBox="1">
            <a:spLocks noChangeArrowheads="1"/>
          </p:cNvSpPr>
          <p:nvPr/>
        </p:nvSpPr>
        <p:spPr bwMode="auto">
          <a:xfrm>
            <a:off x="4114800" y="3997325"/>
            <a:ext cx="928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altLang="en-US" sz="2400" b="1" dirty="0">
                <a:solidFill>
                  <a:schemeClr val="tx1"/>
                </a:solidFill>
                <a:latin typeface="BankGothic Md BT" pitchFamily="34" charset="0"/>
              </a:rPr>
              <a:t>ELTs</a:t>
            </a:r>
          </a:p>
        </p:txBody>
      </p:sp>
      <p:sp>
        <p:nvSpPr>
          <p:cNvPr id="432145" name="Text Box 17"/>
          <p:cNvSpPr txBox="1">
            <a:spLocks noChangeArrowheads="1"/>
          </p:cNvSpPr>
          <p:nvPr/>
        </p:nvSpPr>
        <p:spPr bwMode="auto">
          <a:xfrm>
            <a:off x="4267200" y="5562600"/>
            <a:ext cx="1014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altLang="en-US" sz="2400" b="1" dirty="0">
                <a:solidFill>
                  <a:schemeClr val="tx1"/>
                </a:solidFill>
                <a:latin typeface="BankGothic Md BT" pitchFamily="34" charset="0"/>
              </a:rPr>
              <a:t>SSAS</a:t>
            </a:r>
          </a:p>
        </p:txBody>
      </p:sp>
      <p:pic>
        <p:nvPicPr>
          <p:cNvPr id="432146" name="Picture 18" descr="acr2800ssa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288" y="4629150"/>
            <a:ext cx="151288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32147" name="Picture 19" descr="FFinH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1606550"/>
            <a:ext cx="2514600"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1904" y="4536537"/>
            <a:ext cx="2257349" cy="430887"/>
          </a:xfrm>
          <a:prstGeom prst="rect">
            <a:avLst/>
          </a:prstGeom>
          <a:noFill/>
        </p:spPr>
        <p:txBody>
          <a:bodyPr wrap="none" rtlCol="0">
            <a:spAutoFit/>
          </a:bodyPr>
          <a:lstStyle/>
          <a:p>
            <a:r>
              <a:rPr lang="en-US" sz="1100" dirty="0" smtClean="0"/>
              <a:t>Emergency Position Indicating Radio</a:t>
            </a:r>
          </a:p>
          <a:p>
            <a:r>
              <a:rPr lang="en-US" sz="1100" dirty="0" smtClean="0"/>
              <a:t>Beacon - Maritime</a:t>
            </a:r>
            <a:endParaRPr lang="en-US" sz="1100" dirty="0"/>
          </a:p>
        </p:txBody>
      </p:sp>
      <p:sp>
        <p:nvSpPr>
          <p:cNvPr id="3" name="TextBox 2"/>
          <p:cNvSpPr txBox="1"/>
          <p:nvPr/>
        </p:nvSpPr>
        <p:spPr>
          <a:xfrm>
            <a:off x="4114800" y="4398317"/>
            <a:ext cx="1465081" cy="461665"/>
          </a:xfrm>
          <a:prstGeom prst="rect">
            <a:avLst/>
          </a:prstGeom>
          <a:noFill/>
        </p:spPr>
        <p:txBody>
          <a:bodyPr wrap="none" rtlCol="0">
            <a:spAutoFit/>
          </a:bodyPr>
          <a:lstStyle/>
          <a:p>
            <a:r>
              <a:rPr lang="en-US" sz="1200" dirty="0" smtClean="0"/>
              <a:t>Emergency Locator </a:t>
            </a:r>
          </a:p>
          <a:p>
            <a:r>
              <a:rPr lang="en-US" sz="1200" dirty="0" smtClean="0"/>
              <a:t>Transmitter - aircraft</a:t>
            </a:r>
            <a:endParaRPr lang="en-US" sz="1200" dirty="0"/>
          </a:p>
        </p:txBody>
      </p:sp>
      <p:sp>
        <p:nvSpPr>
          <p:cNvPr id="4" name="TextBox 3"/>
          <p:cNvSpPr txBox="1"/>
          <p:nvPr/>
        </p:nvSpPr>
        <p:spPr>
          <a:xfrm>
            <a:off x="6958677" y="4472629"/>
            <a:ext cx="1866280" cy="461665"/>
          </a:xfrm>
          <a:prstGeom prst="rect">
            <a:avLst/>
          </a:prstGeom>
          <a:noFill/>
        </p:spPr>
        <p:txBody>
          <a:bodyPr wrap="none" rtlCol="0">
            <a:spAutoFit/>
          </a:bodyPr>
          <a:lstStyle/>
          <a:p>
            <a:r>
              <a:rPr lang="en-US" sz="1200" dirty="0" smtClean="0"/>
              <a:t>Personal Locator Beacon – </a:t>
            </a:r>
          </a:p>
          <a:p>
            <a:r>
              <a:rPr lang="en-US" sz="1200" dirty="0" smtClean="0"/>
              <a:t> used in all environments</a:t>
            </a:r>
            <a:endParaRPr lang="en-US" sz="1200" dirty="0"/>
          </a:p>
        </p:txBody>
      </p:sp>
      <p:sp>
        <p:nvSpPr>
          <p:cNvPr id="5" name="TextBox 4"/>
          <p:cNvSpPr txBox="1"/>
          <p:nvPr/>
        </p:nvSpPr>
        <p:spPr>
          <a:xfrm>
            <a:off x="4120653" y="6044382"/>
            <a:ext cx="4199098" cy="276999"/>
          </a:xfrm>
          <a:prstGeom prst="rect">
            <a:avLst/>
          </a:prstGeom>
          <a:noFill/>
        </p:spPr>
        <p:txBody>
          <a:bodyPr wrap="none" rtlCol="0">
            <a:spAutoFit/>
          </a:bodyPr>
          <a:lstStyle/>
          <a:p>
            <a:r>
              <a:rPr lang="en-US" sz="1200" dirty="0" smtClean="0"/>
              <a:t>Ship Security Alerting System – IMO anti-piracy applications only</a:t>
            </a:r>
            <a:endParaRPr lang="en-US" sz="1200" dirty="0"/>
          </a:p>
        </p:txBody>
      </p:sp>
    </p:spTree>
    <p:extLst>
      <p:ext uri="{BB962C8B-B14F-4D97-AF65-F5344CB8AC3E}">
        <p14:creationId xmlns:p14="http://schemas.microsoft.com/office/powerpoint/2010/main" val="279837895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LEOSAR Coverage</a:t>
            </a:r>
            <a:endParaRPr lang="en-US" dirty="0"/>
          </a:p>
        </p:txBody>
      </p:sp>
      <p:pic>
        <p:nvPicPr>
          <p:cNvPr id="4" name="LEO_Coverage_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706904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style1-presentationtemp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yle1-presentationtemp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11477</TotalTime>
  <Words>2866</Words>
  <Application>Microsoft Macintosh PowerPoint</Application>
  <PresentationFormat>On-screen Show (4:3)</PresentationFormat>
  <Paragraphs>283</Paragraphs>
  <Slides>29</Slides>
  <Notes>9</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Arial Narrow</vt:lpstr>
      <vt:lpstr>Arial Unicode MS</vt:lpstr>
      <vt:lpstr>BankGothic Md BT</vt:lpstr>
      <vt:lpstr>Calibri</vt:lpstr>
      <vt:lpstr>Comic Sans MS</vt:lpstr>
      <vt:lpstr>Lucida Sans Unicode</vt:lpstr>
      <vt:lpstr>Times New Roman</vt:lpstr>
      <vt:lpstr>WP MathA</vt:lpstr>
      <vt:lpstr>Arial</vt:lpstr>
      <vt:lpstr>style1-presentationtemp (2)</vt:lpstr>
      <vt:lpstr>2_style1-presentationtemp (2)</vt:lpstr>
      <vt:lpstr>PowerPoint Presentation</vt:lpstr>
      <vt:lpstr>Outline</vt:lpstr>
      <vt:lpstr>Search and Rescue Satellite Aided Tracking (SARSAT)</vt:lpstr>
      <vt:lpstr>PowerPoint Presentation</vt:lpstr>
      <vt:lpstr>Search and Rescue Satellite Aided Tracking (SARSAT)</vt:lpstr>
      <vt:lpstr>COSPAS-SARSAT</vt:lpstr>
      <vt:lpstr>Cospas-Sarsat</vt:lpstr>
      <vt:lpstr>Emergency Distress Beacons</vt:lpstr>
      <vt:lpstr>LEOSAR Coverage</vt:lpstr>
      <vt:lpstr>Present LEOSAR System Two Modes of Operation</vt:lpstr>
      <vt:lpstr>406 MHz Distress Beacons and LEO Processing</vt:lpstr>
      <vt:lpstr>Present GEOSAR System</vt:lpstr>
      <vt:lpstr>Combined LEO/GEO System</vt:lpstr>
      <vt:lpstr>PowerPoint Presentation</vt:lpstr>
      <vt:lpstr>Distress Alerting Satellite System (DASS) Overview</vt:lpstr>
      <vt:lpstr>Search and Rescue/GPS (SAR/GPS)</vt:lpstr>
      <vt:lpstr>PowerPoint Presentation</vt:lpstr>
      <vt:lpstr>MEOSAR System Benefits</vt:lpstr>
      <vt:lpstr>MEOSAR – Independent Location</vt:lpstr>
      <vt:lpstr>MEOSAR – Independent Location (cont.)</vt:lpstr>
      <vt:lpstr>MEOSAR – Independent Location (cont.)</vt:lpstr>
      <vt:lpstr>MEOLUT Networking </vt:lpstr>
      <vt:lpstr>Networked MEOSAR Coverage</vt:lpstr>
      <vt:lpstr>Quality Factor</vt:lpstr>
      <vt:lpstr>Galileo Return Link Service (RLS)</vt:lpstr>
      <vt:lpstr>Case Studies</vt:lpstr>
      <vt:lpstr>MEOSAR Evaluation System Performance vs. LEO/GEO</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Importance of Argos DCS: NOAA Users, USA Users, and Global Telecommunications System (GTS)</dc:title>
  <dc:creator>Scott Rogerson</dc:creator>
  <cp:lastModifiedBy>Megan Owen</cp:lastModifiedBy>
  <cp:revision>599</cp:revision>
  <cp:lastPrinted>2016-02-12T21:08:14Z</cp:lastPrinted>
  <dcterms:created xsi:type="dcterms:W3CDTF">2013-12-17T20:07:41Z</dcterms:created>
  <dcterms:modified xsi:type="dcterms:W3CDTF">2016-04-07T01:01:18Z</dcterms:modified>
</cp:coreProperties>
</file>