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1" r:id="rId1"/>
    <p:sldMasterId id="2147484205" r:id="rId2"/>
    <p:sldMasterId id="2147484207" r:id="rId3"/>
    <p:sldMasterId id="2147484209" r:id="rId4"/>
    <p:sldMasterId id="2147484211" r:id="rId5"/>
    <p:sldMasterId id="2147484213" r:id="rId6"/>
    <p:sldMasterId id="2147484215" r:id="rId7"/>
    <p:sldMasterId id="2147484217" r:id="rId8"/>
  </p:sldMasterIdLst>
  <p:notesMasterIdLst>
    <p:notesMasterId r:id="rId32"/>
  </p:notesMasterIdLst>
  <p:handoutMasterIdLst>
    <p:handoutMasterId r:id="rId33"/>
  </p:handoutMasterIdLst>
  <p:sldIdLst>
    <p:sldId id="347" r:id="rId9"/>
    <p:sldId id="581" r:id="rId10"/>
    <p:sldId id="640" r:id="rId11"/>
    <p:sldId id="641" r:id="rId12"/>
    <p:sldId id="643" r:id="rId13"/>
    <p:sldId id="639" r:id="rId14"/>
    <p:sldId id="613" r:id="rId15"/>
    <p:sldId id="614" r:id="rId16"/>
    <p:sldId id="615" r:id="rId17"/>
    <p:sldId id="622" r:id="rId18"/>
    <p:sldId id="623" r:id="rId19"/>
    <p:sldId id="624" r:id="rId20"/>
    <p:sldId id="627" r:id="rId21"/>
    <p:sldId id="628" r:id="rId22"/>
    <p:sldId id="629" r:id="rId23"/>
    <p:sldId id="630" r:id="rId24"/>
    <p:sldId id="616" r:id="rId25"/>
    <p:sldId id="619" r:id="rId26"/>
    <p:sldId id="618" r:id="rId27"/>
    <p:sldId id="632" r:id="rId28"/>
    <p:sldId id="633" r:id="rId29"/>
    <p:sldId id="638" r:id="rId30"/>
    <p:sldId id="610" r:id="rId3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000000"/>
    <a:srgbClr val="CC0000"/>
    <a:srgbClr val="996600"/>
    <a:srgbClr val="CC9900"/>
    <a:srgbClr val="FF7C80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5345" autoAdjust="0"/>
  </p:normalViewPr>
  <p:slideViewPr>
    <p:cSldViewPr>
      <p:cViewPr varScale="1">
        <p:scale>
          <a:sx n="84" d="100"/>
          <a:sy n="84" d="100"/>
        </p:scale>
        <p:origin x="9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erville\Desktop\Copie%20de%20Balayage%20d&#233;formation_MPS-091%20ind%20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merville\Desktop\Copie%20de%20Balayage%20d&#233;formation_MPS-091%20ind%20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 of the strain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Feuil1!$I$5:$I$47</c:f>
              <c:numCache>
                <c:formatCode>General</c:formatCode>
                <c:ptCount val="43"/>
                <c:pt idx="0">
                  <c:v>1.2270000000000001</c:v>
                </c:pt>
                <c:pt idx="1">
                  <c:v>1.5229999999999999</c:v>
                </c:pt>
                <c:pt idx="2">
                  <c:v>1.871</c:v>
                </c:pt>
                <c:pt idx="3">
                  <c:v>2.3119999999999989</c:v>
                </c:pt>
                <c:pt idx="4">
                  <c:v>2.8479999999999999</c:v>
                </c:pt>
                <c:pt idx="5">
                  <c:v>3.5110000000000001</c:v>
                </c:pt>
                <c:pt idx="6">
                  <c:v>4.33</c:v>
                </c:pt>
                <c:pt idx="7">
                  <c:v>5.3360000000000003</c:v>
                </c:pt>
                <c:pt idx="8">
                  <c:v>6.5810000000000004</c:v>
                </c:pt>
                <c:pt idx="9">
                  <c:v>8.1130000000000013</c:v>
                </c:pt>
                <c:pt idx="10">
                  <c:v>9.9980000000000011</c:v>
                </c:pt>
                <c:pt idx="11">
                  <c:v>12.32</c:v>
                </c:pt>
                <c:pt idx="12">
                  <c:v>15.2</c:v>
                </c:pt>
                <c:pt idx="13">
                  <c:v>18.73</c:v>
                </c:pt>
                <c:pt idx="14">
                  <c:v>23.1</c:v>
                </c:pt>
                <c:pt idx="15">
                  <c:v>28.49</c:v>
                </c:pt>
                <c:pt idx="16">
                  <c:v>35.119999999999997</c:v>
                </c:pt>
                <c:pt idx="17">
                  <c:v>43.29</c:v>
                </c:pt>
                <c:pt idx="18">
                  <c:v>53.37</c:v>
                </c:pt>
                <c:pt idx="19">
                  <c:v>65.78</c:v>
                </c:pt>
                <c:pt idx="20">
                  <c:v>81.13</c:v>
                </c:pt>
                <c:pt idx="21">
                  <c:v>100</c:v>
                </c:pt>
                <c:pt idx="22">
                  <c:v>123.3</c:v>
                </c:pt>
                <c:pt idx="23">
                  <c:v>152</c:v>
                </c:pt>
                <c:pt idx="24">
                  <c:v>187.4</c:v>
                </c:pt>
                <c:pt idx="25">
                  <c:v>231.1</c:v>
                </c:pt>
                <c:pt idx="26">
                  <c:v>284.89999999999992</c:v>
                </c:pt>
                <c:pt idx="27">
                  <c:v>351.3</c:v>
                </c:pt>
                <c:pt idx="28">
                  <c:v>433.1</c:v>
                </c:pt>
                <c:pt idx="29">
                  <c:v>534</c:v>
                </c:pt>
                <c:pt idx="30">
                  <c:v>658.4</c:v>
                </c:pt>
                <c:pt idx="31">
                  <c:v>811.8</c:v>
                </c:pt>
                <c:pt idx="32">
                  <c:v>1001</c:v>
                </c:pt>
                <c:pt idx="33">
                  <c:v>1234</c:v>
                </c:pt>
                <c:pt idx="34">
                  <c:v>1522</c:v>
                </c:pt>
                <c:pt idx="35">
                  <c:v>1876</c:v>
                </c:pt>
                <c:pt idx="36">
                  <c:v>2313</c:v>
                </c:pt>
                <c:pt idx="37">
                  <c:v>2852</c:v>
                </c:pt>
                <c:pt idx="38">
                  <c:v>3520</c:v>
                </c:pt>
                <c:pt idx="39">
                  <c:v>4335</c:v>
                </c:pt>
                <c:pt idx="40">
                  <c:v>5346</c:v>
                </c:pt>
                <c:pt idx="41">
                  <c:v>6591</c:v>
                </c:pt>
                <c:pt idx="42">
                  <c:v>8216</c:v>
                </c:pt>
              </c:numCache>
            </c:numRef>
          </c:xVal>
          <c:yVal>
            <c:numRef>
              <c:f>Feuil1!$J$5:$J$47</c:f>
              <c:numCache>
                <c:formatCode>General</c:formatCode>
                <c:ptCount val="43"/>
                <c:pt idx="0">
                  <c:v>3.2610000000000001</c:v>
                </c:pt>
                <c:pt idx="1">
                  <c:v>3.2149999999999999</c:v>
                </c:pt>
                <c:pt idx="2">
                  <c:v>3.22</c:v>
                </c:pt>
                <c:pt idx="3">
                  <c:v>3.222</c:v>
                </c:pt>
                <c:pt idx="4">
                  <c:v>3.258</c:v>
                </c:pt>
                <c:pt idx="5">
                  <c:v>3.2469999999999999</c:v>
                </c:pt>
                <c:pt idx="6">
                  <c:v>3.2330000000000001</c:v>
                </c:pt>
                <c:pt idx="7">
                  <c:v>3.2130000000000001</c:v>
                </c:pt>
                <c:pt idx="8">
                  <c:v>3.2250000000000001</c:v>
                </c:pt>
                <c:pt idx="9">
                  <c:v>3.2280000000000002</c:v>
                </c:pt>
                <c:pt idx="10">
                  <c:v>3.222</c:v>
                </c:pt>
                <c:pt idx="11">
                  <c:v>3.222</c:v>
                </c:pt>
                <c:pt idx="12">
                  <c:v>3.2149999999999999</c:v>
                </c:pt>
                <c:pt idx="13">
                  <c:v>3.21</c:v>
                </c:pt>
                <c:pt idx="14">
                  <c:v>3.2040000000000002</c:v>
                </c:pt>
                <c:pt idx="15">
                  <c:v>3.1970000000000001</c:v>
                </c:pt>
                <c:pt idx="16">
                  <c:v>3.1920000000000002</c:v>
                </c:pt>
                <c:pt idx="17">
                  <c:v>3.1829999999999998</c:v>
                </c:pt>
                <c:pt idx="18">
                  <c:v>3.1749999999999998</c:v>
                </c:pt>
                <c:pt idx="19">
                  <c:v>3.165</c:v>
                </c:pt>
                <c:pt idx="20">
                  <c:v>3.1520000000000001</c:v>
                </c:pt>
                <c:pt idx="21">
                  <c:v>3.1389999999999998</c:v>
                </c:pt>
                <c:pt idx="22">
                  <c:v>3.1230000000000002</c:v>
                </c:pt>
                <c:pt idx="23">
                  <c:v>3.1040000000000001</c:v>
                </c:pt>
                <c:pt idx="24">
                  <c:v>3.0830000000000002</c:v>
                </c:pt>
                <c:pt idx="25">
                  <c:v>3.06</c:v>
                </c:pt>
                <c:pt idx="26">
                  <c:v>3.032999999999999</c:v>
                </c:pt>
                <c:pt idx="27">
                  <c:v>3.0009999999999999</c:v>
                </c:pt>
                <c:pt idx="28">
                  <c:v>2.9660000000000002</c:v>
                </c:pt>
                <c:pt idx="29">
                  <c:v>2.9279999999999999</c:v>
                </c:pt>
                <c:pt idx="30">
                  <c:v>2.8860000000000001</c:v>
                </c:pt>
                <c:pt idx="31">
                  <c:v>2.8389999999999991</c:v>
                </c:pt>
                <c:pt idx="32">
                  <c:v>2.7890000000000001</c:v>
                </c:pt>
                <c:pt idx="33">
                  <c:v>2.7349999999999999</c:v>
                </c:pt>
                <c:pt idx="34">
                  <c:v>2.6749999999999998</c:v>
                </c:pt>
                <c:pt idx="35">
                  <c:v>2.6070000000000002</c:v>
                </c:pt>
                <c:pt idx="36">
                  <c:v>2.5190000000000001</c:v>
                </c:pt>
                <c:pt idx="37">
                  <c:v>2.395999999999999</c:v>
                </c:pt>
                <c:pt idx="38">
                  <c:v>2.2370000000000001</c:v>
                </c:pt>
                <c:pt idx="39">
                  <c:v>2.0590000000000002</c:v>
                </c:pt>
                <c:pt idx="40">
                  <c:v>1.8939999999999999</c:v>
                </c:pt>
                <c:pt idx="41">
                  <c:v>1.712</c:v>
                </c:pt>
                <c:pt idx="42">
                  <c:v>1.4470000000000001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121192"/>
        <c:axId val="200110104"/>
      </c:scatterChart>
      <c:valAx>
        <c:axId val="20012119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/>
                  <a:t>Displacement</a:t>
                </a:r>
                <a:r>
                  <a:rPr lang="fr-FR" sz="1200" b="1" baseline="0"/>
                  <a:t> (microns)</a:t>
                </a:r>
                <a:endParaRPr lang="fr-FR" sz="12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10104"/>
        <c:crosses val="autoZero"/>
        <c:crossBetween val="midCat"/>
      </c:valAx>
      <c:valAx>
        <c:axId val="20011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/>
                  <a:t>Storage</a:t>
                </a:r>
                <a:r>
                  <a:rPr lang="fr-FR" sz="1200" b="1" baseline="0"/>
                  <a:t> modulus (MPa)</a:t>
                </a:r>
                <a:endParaRPr lang="fr-FR" sz="12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2119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 of the strain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Feuil1!$I$5:$I$47</c:f>
              <c:numCache>
                <c:formatCode>General</c:formatCode>
                <c:ptCount val="43"/>
                <c:pt idx="0">
                  <c:v>1.2270000000000001</c:v>
                </c:pt>
                <c:pt idx="1">
                  <c:v>1.5229999999999999</c:v>
                </c:pt>
                <c:pt idx="2">
                  <c:v>1.871</c:v>
                </c:pt>
                <c:pt idx="3">
                  <c:v>2.3119999999999989</c:v>
                </c:pt>
                <c:pt idx="4">
                  <c:v>2.8479999999999999</c:v>
                </c:pt>
                <c:pt idx="5">
                  <c:v>3.5110000000000001</c:v>
                </c:pt>
                <c:pt idx="6">
                  <c:v>4.33</c:v>
                </c:pt>
                <c:pt idx="7">
                  <c:v>5.3360000000000003</c:v>
                </c:pt>
                <c:pt idx="8">
                  <c:v>6.5810000000000004</c:v>
                </c:pt>
                <c:pt idx="9">
                  <c:v>8.1130000000000013</c:v>
                </c:pt>
                <c:pt idx="10">
                  <c:v>9.9980000000000011</c:v>
                </c:pt>
                <c:pt idx="11">
                  <c:v>12.32</c:v>
                </c:pt>
                <c:pt idx="12">
                  <c:v>15.2</c:v>
                </c:pt>
                <c:pt idx="13">
                  <c:v>18.73</c:v>
                </c:pt>
                <c:pt idx="14">
                  <c:v>23.1</c:v>
                </c:pt>
                <c:pt idx="15">
                  <c:v>28.49</c:v>
                </c:pt>
                <c:pt idx="16">
                  <c:v>35.119999999999997</c:v>
                </c:pt>
                <c:pt idx="17">
                  <c:v>43.29</c:v>
                </c:pt>
                <c:pt idx="18">
                  <c:v>53.37</c:v>
                </c:pt>
                <c:pt idx="19">
                  <c:v>65.78</c:v>
                </c:pt>
                <c:pt idx="20">
                  <c:v>81.13</c:v>
                </c:pt>
                <c:pt idx="21">
                  <c:v>100</c:v>
                </c:pt>
                <c:pt idx="22">
                  <c:v>123.3</c:v>
                </c:pt>
                <c:pt idx="23">
                  <c:v>152</c:v>
                </c:pt>
                <c:pt idx="24">
                  <c:v>187.4</c:v>
                </c:pt>
                <c:pt idx="25">
                  <c:v>231.1</c:v>
                </c:pt>
                <c:pt idx="26">
                  <c:v>284.89999999999992</c:v>
                </c:pt>
                <c:pt idx="27">
                  <c:v>351.3</c:v>
                </c:pt>
                <c:pt idx="28">
                  <c:v>433.1</c:v>
                </c:pt>
                <c:pt idx="29">
                  <c:v>534</c:v>
                </c:pt>
                <c:pt idx="30">
                  <c:v>658.4</c:v>
                </c:pt>
                <c:pt idx="31">
                  <c:v>811.8</c:v>
                </c:pt>
                <c:pt idx="32">
                  <c:v>1001</c:v>
                </c:pt>
                <c:pt idx="33">
                  <c:v>1234</c:v>
                </c:pt>
                <c:pt idx="34">
                  <c:v>1522</c:v>
                </c:pt>
                <c:pt idx="35">
                  <c:v>1876</c:v>
                </c:pt>
                <c:pt idx="36">
                  <c:v>2313</c:v>
                </c:pt>
                <c:pt idx="37">
                  <c:v>2852</c:v>
                </c:pt>
                <c:pt idx="38">
                  <c:v>3520</c:v>
                </c:pt>
                <c:pt idx="39">
                  <c:v>4335</c:v>
                </c:pt>
                <c:pt idx="40">
                  <c:v>5346</c:v>
                </c:pt>
                <c:pt idx="41">
                  <c:v>6591</c:v>
                </c:pt>
                <c:pt idx="42">
                  <c:v>8216</c:v>
                </c:pt>
              </c:numCache>
            </c:numRef>
          </c:xVal>
          <c:yVal>
            <c:numRef>
              <c:f>Feuil1!$J$5:$J$47</c:f>
              <c:numCache>
                <c:formatCode>General</c:formatCode>
                <c:ptCount val="43"/>
                <c:pt idx="0">
                  <c:v>3.2610000000000001</c:v>
                </c:pt>
                <c:pt idx="1">
                  <c:v>3.2149999999999999</c:v>
                </c:pt>
                <c:pt idx="2">
                  <c:v>3.22</c:v>
                </c:pt>
                <c:pt idx="3">
                  <c:v>3.222</c:v>
                </c:pt>
                <c:pt idx="4">
                  <c:v>3.258</c:v>
                </c:pt>
                <c:pt idx="5">
                  <c:v>3.2469999999999999</c:v>
                </c:pt>
                <c:pt idx="6">
                  <c:v>3.2330000000000001</c:v>
                </c:pt>
                <c:pt idx="7">
                  <c:v>3.2130000000000001</c:v>
                </c:pt>
                <c:pt idx="8">
                  <c:v>3.2250000000000001</c:v>
                </c:pt>
                <c:pt idx="9">
                  <c:v>3.2280000000000002</c:v>
                </c:pt>
                <c:pt idx="10">
                  <c:v>3.222</c:v>
                </c:pt>
                <c:pt idx="11">
                  <c:v>3.222</c:v>
                </c:pt>
                <c:pt idx="12">
                  <c:v>3.2149999999999999</c:v>
                </c:pt>
                <c:pt idx="13">
                  <c:v>3.21</c:v>
                </c:pt>
                <c:pt idx="14">
                  <c:v>3.2040000000000002</c:v>
                </c:pt>
                <c:pt idx="15">
                  <c:v>3.1970000000000001</c:v>
                </c:pt>
                <c:pt idx="16">
                  <c:v>3.1920000000000002</c:v>
                </c:pt>
                <c:pt idx="17">
                  <c:v>3.1829999999999998</c:v>
                </c:pt>
                <c:pt idx="18">
                  <c:v>3.1749999999999998</c:v>
                </c:pt>
                <c:pt idx="19">
                  <c:v>3.165</c:v>
                </c:pt>
                <c:pt idx="20">
                  <c:v>3.1520000000000001</c:v>
                </c:pt>
                <c:pt idx="21">
                  <c:v>3.1389999999999998</c:v>
                </c:pt>
                <c:pt idx="22">
                  <c:v>3.1230000000000002</c:v>
                </c:pt>
                <c:pt idx="23">
                  <c:v>3.1040000000000001</c:v>
                </c:pt>
                <c:pt idx="24">
                  <c:v>3.0830000000000002</c:v>
                </c:pt>
                <c:pt idx="25">
                  <c:v>3.06</c:v>
                </c:pt>
                <c:pt idx="26">
                  <c:v>3.032999999999999</c:v>
                </c:pt>
                <c:pt idx="27">
                  <c:v>3.0009999999999999</c:v>
                </c:pt>
                <c:pt idx="28">
                  <c:v>2.9660000000000002</c:v>
                </c:pt>
                <c:pt idx="29">
                  <c:v>2.9279999999999999</c:v>
                </c:pt>
                <c:pt idx="30">
                  <c:v>2.8860000000000001</c:v>
                </c:pt>
                <c:pt idx="31">
                  <c:v>2.8389999999999991</c:v>
                </c:pt>
                <c:pt idx="32">
                  <c:v>2.7890000000000001</c:v>
                </c:pt>
                <c:pt idx="33">
                  <c:v>2.7349999999999999</c:v>
                </c:pt>
                <c:pt idx="34">
                  <c:v>2.6749999999999998</c:v>
                </c:pt>
                <c:pt idx="35">
                  <c:v>2.6070000000000002</c:v>
                </c:pt>
                <c:pt idx="36">
                  <c:v>2.5190000000000001</c:v>
                </c:pt>
                <c:pt idx="37">
                  <c:v>2.395999999999999</c:v>
                </c:pt>
                <c:pt idx="38">
                  <c:v>2.2370000000000001</c:v>
                </c:pt>
                <c:pt idx="39">
                  <c:v>2.0590000000000002</c:v>
                </c:pt>
                <c:pt idx="40">
                  <c:v>1.8939999999999999</c:v>
                </c:pt>
                <c:pt idx="41">
                  <c:v>1.712</c:v>
                </c:pt>
                <c:pt idx="42">
                  <c:v>1.4470000000000001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850800"/>
        <c:axId val="199820632"/>
      </c:scatterChart>
      <c:valAx>
        <c:axId val="1998508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/>
                  <a:t>Displacement</a:t>
                </a:r>
                <a:r>
                  <a:rPr lang="fr-FR" sz="1200" b="1" baseline="0"/>
                  <a:t> (microns)</a:t>
                </a:r>
                <a:endParaRPr lang="fr-FR" sz="12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20632"/>
        <c:crosses val="autoZero"/>
        <c:crossBetween val="midCat"/>
      </c:valAx>
      <c:valAx>
        <c:axId val="19982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/>
                  <a:t>Storage</a:t>
                </a:r>
                <a:r>
                  <a:rPr lang="fr-FR" sz="1200" b="1" baseline="0"/>
                  <a:t> modulus (MPa)</a:t>
                </a:r>
                <a:endParaRPr lang="fr-FR" sz="12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50800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89A8B0D-26F9-4820-973E-921E8B037C58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8A90A5B-756A-4CD9-8BF9-BD9EB2B6FD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7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280AD16-726A-4D23-8634-2EABC54B829C}" type="datetimeFigureOut">
              <a:rPr lang="fr-FR"/>
              <a:pPr>
                <a:defRPr/>
              </a:pPr>
              <a:t>07/04/2016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6B49D95-90AC-435B-8701-82FE05F287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29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182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1805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7014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54099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3883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60796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43431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194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79851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02720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3130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1825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46932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27648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0458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182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182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182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3957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58098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9333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3EABC-7DB4-4E1A-99ED-53DD47046339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8226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72400" y="6545237"/>
            <a:ext cx="5144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266C-EA04-4AA1-9FCD-18552DF7A9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A0729C-74D7-4E5B-A07C-28872647D5FE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0570A5-B42F-4001-A877-0DF813AEE5F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39552" y="14434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t>Innovative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t>Visco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t> Elastic Dampers for Shock and Vibration Control</a:t>
            </a:r>
          </a:p>
          <a:p>
            <a:pPr algn="ctr"/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t> </a:t>
            </a:r>
            <a:r>
              <a:rPr lang="en-US" sz="10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000" b="1" kern="1200" baseline="300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0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Space Symposium, Technical Track, Colorado Springs, Colorado, United States of America</a:t>
            </a:r>
            <a:endParaRPr lang="en-US" sz="1000" b="1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PT-couv.jpg"/>
          <p:cNvPicPr>
            <a:picLocks noChangeAspect="1"/>
          </p:cNvPicPr>
          <p:nvPr userDrawn="1"/>
        </p:nvPicPr>
        <p:blipFill>
          <a:blip r:embed="rId5" cstate="print"/>
          <a:srcRect r="10626"/>
          <a:stretch>
            <a:fillRect/>
          </a:stretch>
        </p:blipFill>
        <p:spPr>
          <a:xfrm>
            <a:off x="0" y="196799"/>
            <a:ext cx="8172400" cy="6464401"/>
          </a:xfrm>
          <a:prstGeom prst="rect">
            <a:avLst/>
          </a:prstGeom>
        </p:spPr>
      </p:pic>
      <p:pic>
        <p:nvPicPr>
          <p:cNvPr id="4" name="Image 3" descr="PPT-couv.jpg"/>
          <p:cNvPicPr>
            <a:picLocks noChangeAspect="1"/>
          </p:cNvPicPr>
          <p:nvPr userDrawn="1"/>
        </p:nvPicPr>
        <p:blipFill>
          <a:blip r:embed="rId5" cstate="print"/>
          <a:srcRect l="90949" t="8911" b="48757"/>
          <a:stretch>
            <a:fillRect/>
          </a:stretch>
        </p:blipFill>
        <p:spPr>
          <a:xfrm>
            <a:off x="8316416" y="188640"/>
            <a:ext cx="827584" cy="27363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8639944" y="6669360"/>
            <a:ext cx="504056" cy="24849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AB9A-8753-4B15-B768-5626362823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Light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zigouigouis.png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100392" y="90754"/>
            <a:ext cx="1043607" cy="2525526"/>
          </a:xfrm>
          <a:prstGeom prst="rect">
            <a:avLst/>
          </a:prstGeom>
        </p:spPr>
      </p:pic>
      <p:pic>
        <p:nvPicPr>
          <p:cNvPr id="11" name="Image 10" descr="PPT-couv.jpg"/>
          <p:cNvPicPr>
            <a:picLocks noChangeAspect="1"/>
          </p:cNvPicPr>
          <p:nvPr userDrawn="1"/>
        </p:nvPicPr>
        <p:blipFill>
          <a:blip r:embed="rId4" cstate="print">
            <a:lum bright="-20000"/>
          </a:blip>
          <a:srcRect r="52363"/>
          <a:stretch>
            <a:fillRect/>
          </a:stretch>
        </p:blipFill>
        <p:spPr>
          <a:xfrm>
            <a:off x="0" y="188640"/>
            <a:ext cx="4355976" cy="6464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251520" y="6441280"/>
            <a:ext cx="7086600" cy="260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kern="1200" baseline="0" dirty="0" smtClean="0">
                <a:solidFill>
                  <a:schemeClr val="tx1"/>
                </a:solidFill>
                <a:latin typeface="DIN Light" pitchFamily="18" charset="0"/>
                <a:ea typeface="+mn-ea"/>
                <a:cs typeface="+mn-cs"/>
              </a:rPr>
              <a:t>All information released by SMAC is subject to modification without prior notice. Non contractual document. All rights reserved © SMAC 2015</a:t>
            </a:r>
          </a:p>
          <a:p>
            <a:pPr fontAlgn="auto">
              <a:spcAft>
                <a:spcPts val="0"/>
              </a:spcAft>
              <a:defRPr/>
            </a:pPr>
            <a:endParaRPr lang="fr-FR" sz="800" dirty="0">
              <a:latin typeface="DIN Light" pitchFamily="18" charset="0"/>
              <a:ea typeface="+mj-ea"/>
              <a:cs typeface="+mj-cs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639944" y="6669360"/>
            <a:ext cx="504056" cy="24849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AB9A-8753-4B15-B768-5626362823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Light" pitchFamily="18" charset="0"/>
              <a:ea typeface="+mn-ea"/>
              <a:cs typeface="+mn-cs"/>
            </a:endParaRPr>
          </a:p>
        </p:txBody>
      </p:sp>
      <p:pic>
        <p:nvPicPr>
          <p:cNvPr id="10" name="Image 9" descr="PPT-couv.jpg"/>
          <p:cNvPicPr>
            <a:picLocks noChangeAspect="1"/>
          </p:cNvPicPr>
          <p:nvPr userDrawn="1"/>
        </p:nvPicPr>
        <p:blipFill>
          <a:blip r:embed="rId4" cstate="print"/>
          <a:srcRect l="90949" t="8911" b="58785"/>
          <a:stretch>
            <a:fillRect/>
          </a:stretch>
        </p:blipFill>
        <p:spPr>
          <a:xfrm>
            <a:off x="8316416" y="188640"/>
            <a:ext cx="827584" cy="2088232"/>
          </a:xfrm>
          <a:prstGeom prst="rect">
            <a:avLst/>
          </a:prstGeom>
        </p:spPr>
      </p:pic>
      <p:pic>
        <p:nvPicPr>
          <p:cNvPr id="6" name="Picture 19" descr="smac hor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12" y="6197872"/>
            <a:ext cx="158432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1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395536" y="6472113"/>
            <a:ext cx="7086600" cy="260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kern="1200" baseline="0" dirty="0" smtClean="0">
                <a:solidFill>
                  <a:schemeClr val="tx1"/>
                </a:solidFill>
                <a:latin typeface="DIN Light" pitchFamily="18" charset="0"/>
                <a:ea typeface="+mn-ea"/>
                <a:cs typeface="+mn-cs"/>
              </a:rPr>
              <a:t>All information released by SMAC is subject to modification without prior notice. Non contractual document. All rights reserved © SMAC 2013</a:t>
            </a:r>
            <a:endParaRPr lang="fr-FR" sz="800" dirty="0">
              <a:latin typeface="DIN Light" pitchFamily="18" charset="0"/>
              <a:ea typeface="+mj-ea"/>
              <a:cs typeface="+mj-cs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639944" y="6669360"/>
            <a:ext cx="504056" cy="24849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AB9A-8753-4B15-B768-5626362823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Light" pitchFamily="18" charset="0"/>
              <a:ea typeface="+mn-ea"/>
              <a:cs typeface="+mn-cs"/>
            </a:endParaRPr>
          </a:p>
        </p:txBody>
      </p:sp>
      <p:pic>
        <p:nvPicPr>
          <p:cNvPr id="5" name="Picture 19" descr="smac h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19" y="6220097"/>
            <a:ext cx="158432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179512" y="6441280"/>
            <a:ext cx="7086600" cy="260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kern="1200" baseline="0" dirty="0" smtClean="0">
                <a:solidFill>
                  <a:schemeClr val="tx1"/>
                </a:solidFill>
                <a:latin typeface="DIN Light" pitchFamily="18" charset="0"/>
                <a:ea typeface="+mn-ea"/>
                <a:cs typeface="+mn-cs"/>
              </a:rPr>
              <a:t>All information released by SMAC is subject to modification without prior notice. Non contractual document. All rights reserved © SMAC 2013</a:t>
            </a:r>
            <a:endParaRPr lang="fr-FR" sz="800" dirty="0">
              <a:latin typeface="DIN Light" pitchFamily="18" charset="0"/>
              <a:ea typeface="+mj-ea"/>
              <a:cs typeface="+mj-cs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639944" y="6669360"/>
            <a:ext cx="504056" cy="24849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AB9A-8753-4B15-B768-5626362823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Light" pitchFamily="18" charset="0"/>
              <a:ea typeface="+mn-ea"/>
              <a:cs typeface="+mn-cs"/>
            </a:endParaRPr>
          </a:p>
        </p:txBody>
      </p:sp>
      <p:pic>
        <p:nvPicPr>
          <p:cNvPr id="10" name="Image 9" descr="PPT-couv.jpg"/>
          <p:cNvPicPr>
            <a:picLocks noChangeAspect="1"/>
          </p:cNvPicPr>
          <p:nvPr userDrawn="1"/>
        </p:nvPicPr>
        <p:blipFill>
          <a:blip r:embed="rId3" cstate="print"/>
          <a:srcRect l="90949" t="8911" b="83291"/>
          <a:stretch>
            <a:fillRect/>
          </a:stretch>
        </p:blipFill>
        <p:spPr>
          <a:xfrm>
            <a:off x="8316416" y="188640"/>
            <a:ext cx="827584" cy="504056"/>
          </a:xfrm>
          <a:prstGeom prst="rect">
            <a:avLst/>
          </a:prstGeom>
        </p:spPr>
      </p:pic>
      <p:pic>
        <p:nvPicPr>
          <p:cNvPr id="6" name="Picture 19" descr="smac h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12" y="6205536"/>
            <a:ext cx="158432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179512" y="6341789"/>
            <a:ext cx="7086600" cy="260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kern="1200" baseline="0" dirty="0" smtClean="0">
                <a:solidFill>
                  <a:schemeClr val="tx1"/>
                </a:solidFill>
                <a:latin typeface="DIN Light" pitchFamily="18" charset="0"/>
                <a:ea typeface="+mn-ea"/>
                <a:cs typeface="+mn-cs"/>
              </a:rPr>
              <a:t>All information released by SMAC is subject to modification without prior notice. Non contractual document. All rights reserved © SMAC 2013</a:t>
            </a:r>
            <a:endParaRPr lang="fr-FR" sz="800" dirty="0">
              <a:latin typeface="DIN Light" pitchFamily="18" charset="0"/>
              <a:ea typeface="+mj-ea"/>
              <a:cs typeface="+mj-cs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639944" y="6669360"/>
            <a:ext cx="504056" cy="24849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AB9A-8753-4B15-B768-5626362823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Light" pitchFamily="18" charset="0"/>
              <a:ea typeface="+mn-ea"/>
              <a:cs typeface="+mn-cs"/>
            </a:endParaRPr>
          </a:p>
        </p:txBody>
      </p:sp>
      <p:pic>
        <p:nvPicPr>
          <p:cNvPr id="10" name="Image 9" descr="PPT-couv.jpg"/>
          <p:cNvPicPr>
            <a:picLocks noChangeAspect="1"/>
          </p:cNvPicPr>
          <p:nvPr userDrawn="1"/>
        </p:nvPicPr>
        <p:blipFill>
          <a:blip r:embed="rId3" cstate="print"/>
          <a:srcRect l="90949" t="24507" b="66581"/>
          <a:stretch>
            <a:fillRect/>
          </a:stretch>
        </p:blipFill>
        <p:spPr>
          <a:xfrm>
            <a:off x="8316416" y="90754"/>
            <a:ext cx="827584" cy="576064"/>
          </a:xfrm>
          <a:prstGeom prst="rect">
            <a:avLst/>
          </a:prstGeom>
        </p:spPr>
      </p:pic>
      <p:pic>
        <p:nvPicPr>
          <p:cNvPr id="6" name="Picture 19" descr="smac h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65304"/>
            <a:ext cx="158432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179512" y="6341789"/>
            <a:ext cx="7086600" cy="260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kern="1200" baseline="0" dirty="0" smtClean="0">
                <a:solidFill>
                  <a:schemeClr val="tx1"/>
                </a:solidFill>
                <a:latin typeface="DIN Light" pitchFamily="18" charset="0"/>
                <a:ea typeface="+mn-ea"/>
                <a:cs typeface="+mn-cs"/>
              </a:rPr>
              <a:t>All information released by SMAC is subject to modification without prior notice. Non contractual document. All rights reserved © SMAC 2013</a:t>
            </a:r>
            <a:endParaRPr lang="fr-FR" sz="800" dirty="0">
              <a:latin typeface="DIN Light" pitchFamily="18" charset="0"/>
              <a:ea typeface="+mj-ea"/>
              <a:cs typeface="+mj-cs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639944" y="6669360"/>
            <a:ext cx="504056" cy="24849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AB9A-8753-4B15-B768-5626362823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Light" pitchFamily="18" charset="0"/>
              <a:ea typeface="+mn-ea"/>
              <a:cs typeface="+mn-cs"/>
            </a:endParaRPr>
          </a:p>
        </p:txBody>
      </p:sp>
      <p:pic>
        <p:nvPicPr>
          <p:cNvPr id="10" name="Image 9" descr="PPT-couv.jpg"/>
          <p:cNvPicPr>
            <a:picLocks noChangeAspect="1"/>
          </p:cNvPicPr>
          <p:nvPr userDrawn="1"/>
        </p:nvPicPr>
        <p:blipFill>
          <a:blip r:embed="rId3" cstate="print"/>
          <a:srcRect l="90949" t="33819" b="58383"/>
          <a:stretch>
            <a:fillRect/>
          </a:stretch>
        </p:blipFill>
        <p:spPr>
          <a:xfrm>
            <a:off x="8316416" y="171388"/>
            <a:ext cx="827584" cy="504056"/>
          </a:xfrm>
          <a:prstGeom prst="rect">
            <a:avLst/>
          </a:prstGeom>
        </p:spPr>
      </p:pic>
      <p:pic>
        <p:nvPicPr>
          <p:cNvPr id="6" name="Picture 19" descr="smac h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19" y="6165304"/>
            <a:ext cx="158432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 txBox="1">
            <a:spLocks/>
          </p:cNvSpPr>
          <p:nvPr userDrawn="1"/>
        </p:nvSpPr>
        <p:spPr>
          <a:xfrm>
            <a:off x="179512" y="6341789"/>
            <a:ext cx="7086600" cy="260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" kern="1200" baseline="0" dirty="0" smtClean="0">
                <a:solidFill>
                  <a:schemeClr val="tx1"/>
                </a:solidFill>
                <a:latin typeface="DIN Light" pitchFamily="18" charset="0"/>
                <a:ea typeface="+mn-ea"/>
                <a:cs typeface="+mn-cs"/>
              </a:rPr>
              <a:t>All information released by SMAC is subject to modification without prior notice. Non contractual document. All rights reserved © SMAC 2013</a:t>
            </a:r>
            <a:endParaRPr lang="fr-FR" sz="800" dirty="0">
              <a:latin typeface="DIN Light" pitchFamily="18" charset="0"/>
              <a:ea typeface="+mj-ea"/>
              <a:cs typeface="+mj-cs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639944" y="6669360"/>
            <a:ext cx="504056" cy="24849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AB9A-8753-4B15-B768-5626362823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Light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Light" pitchFamily="18" charset="0"/>
              <a:ea typeface="+mn-ea"/>
              <a:cs typeface="+mn-cs"/>
            </a:endParaRPr>
          </a:p>
        </p:txBody>
      </p:sp>
      <p:pic>
        <p:nvPicPr>
          <p:cNvPr id="10" name="Image 9" descr="PPT-couv.jpg"/>
          <p:cNvPicPr>
            <a:picLocks noChangeAspect="1"/>
          </p:cNvPicPr>
          <p:nvPr userDrawn="1"/>
        </p:nvPicPr>
        <p:blipFill>
          <a:blip r:embed="rId3" cstate="print"/>
          <a:srcRect l="90949" t="16686" b="75516"/>
          <a:stretch>
            <a:fillRect/>
          </a:stretch>
        </p:blipFill>
        <p:spPr>
          <a:xfrm>
            <a:off x="8316416" y="116632"/>
            <a:ext cx="827584" cy="504056"/>
          </a:xfrm>
          <a:prstGeom prst="rect">
            <a:avLst/>
          </a:prstGeom>
        </p:spPr>
      </p:pic>
      <p:pic>
        <p:nvPicPr>
          <p:cNvPr id="6" name="Picture 19" descr="smac h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48" y="6236369"/>
            <a:ext cx="1584325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mac-sas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56370" y="260648"/>
            <a:ext cx="6759252" cy="7848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4500" dirty="0" smtClean="0">
                <a:latin typeface="Calibri" pitchFamily="34" charset="0"/>
              </a:rPr>
              <a:t> </a:t>
            </a:r>
            <a:endParaRPr lang="fr-FR" sz="3600" dirty="0">
              <a:solidFill>
                <a:schemeClr val="bg1">
                  <a:lumMod val="50000"/>
                </a:schemeClr>
              </a:solidFill>
              <a:latin typeface="DIN Light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64533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www.smac-sas.com</a:t>
            </a:r>
            <a:r>
              <a:rPr lang="en-US" dirty="0" smtClean="0"/>
              <a:t>                                </a:t>
            </a:r>
            <a:r>
              <a:rPr lang="en-US" sz="1200" dirty="0" smtClean="0"/>
              <a:t>ZI Toulon-Est BP 119 83079 Toulon </a:t>
            </a:r>
            <a:r>
              <a:rPr lang="en-US" sz="1200" dirty="0" err="1" smtClean="0"/>
              <a:t>Cedex</a:t>
            </a:r>
            <a:r>
              <a:rPr lang="en-US" sz="1200" dirty="0" smtClean="0"/>
              <a:t> 9 France</a:t>
            </a:r>
            <a:endParaRPr lang="en-US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763055" y="1556792"/>
            <a:ext cx="7344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Innovative </a:t>
            </a:r>
            <a:r>
              <a:rPr lang="en-US" sz="2800" b="1" dirty="0" err="1" smtClean="0"/>
              <a:t>Visco</a:t>
            </a:r>
            <a:r>
              <a:rPr lang="en-US" sz="2800" b="1" dirty="0" smtClean="0"/>
              <a:t> Elastic Dampers for Shock and Vibration Control</a:t>
            </a:r>
            <a:endParaRPr lang="en-US" sz="2400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Tony DEMERVILLE (SMAC, </a:t>
            </a:r>
            <a:r>
              <a:rPr lang="en-US" dirty="0" err="1" smtClean="0"/>
              <a:t>tony,demerville@smac.fr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97152"/>
            <a:ext cx="208823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836712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smtClean="0">
                <a:latin typeface="DIN Light" pitchFamily="18" charset="0"/>
              </a:rPr>
              <a:t>Design of the damper, </a:t>
            </a:r>
            <a:r>
              <a:rPr lang="fr-FR" sz="1800" b="1" u="sng" dirty="0" err="1" smtClean="0">
                <a:latin typeface="DIN Light" pitchFamily="18" charset="0"/>
              </a:rPr>
              <a:t>choice</a:t>
            </a:r>
            <a:r>
              <a:rPr lang="fr-FR" sz="1800" b="1" u="sng" dirty="0" smtClean="0">
                <a:latin typeface="DIN Light" pitchFamily="18" charset="0"/>
              </a:rPr>
              <a:t> of the </a:t>
            </a:r>
            <a:r>
              <a:rPr lang="fr-FR" sz="1800" b="1" u="sng" dirty="0" err="1" smtClean="0">
                <a:latin typeface="DIN Light" pitchFamily="18" charset="0"/>
              </a:rPr>
              <a:t>visco-elastic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material</a:t>
            </a:r>
            <a:endParaRPr lang="en-US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Visco-elastic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material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:  </a:t>
            </a:r>
            <a:r>
              <a:rPr lang="fr-FR" sz="1800" dirty="0" err="1" smtClean="0">
                <a:latin typeface="DIN Light" pitchFamily="18" charset="0"/>
              </a:rPr>
              <a:t>Very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low</a:t>
            </a:r>
            <a:r>
              <a:rPr lang="fr-FR" sz="1800" dirty="0" smtClean="0">
                <a:latin typeface="DIN Light" pitchFamily="18" charset="0"/>
              </a:rPr>
              <a:t> Glass </a:t>
            </a:r>
            <a:r>
              <a:rPr lang="fr-FR" sz="1800" dirty="0" err="1" smtClean="0">
                <a:latin typeface="DIN Light" pitchFamily="18" charset="0"/>
              </a:rPr>
              <a:t>Temperature</a:t>
            </a:r>
            <a:r>
              <a:rPr lang="fr-FR" sz="1800" dirty="0" smtClean="0">
                <a:latin typeface="DIN Light" pitchFamily="18" charset="0"/>
              </a:rPr>
              <a:t> (Tg) to </a:t>
            </a:r>
            <a:r>
              <a:rPr lang="fr-FR" sz="1800" dirty="0" err="1" smtClean="0">
                <a:latin typeface="DIN Light" pitchFamily="18" charset="0"/>
              </a:rPr>
              <a:t>be</a:t>
            </a:r>
            <a:r>
              <a:rPr lang="fr-FR" sz="1800" dirty="0" smtClean="0">
                <a:latin typeface="DIN Light" pitchFamily="18" charset="0"/>
              </a:rPr>
              <a:t>  </a:t>
            </a:r>
            <a:r>
              <a:rPr lang="fr-FR" sz="1800" dirty="0" err="1" smtClean="0">
                <a:latin typeface="DIN Light" pitchFamily="18" charset="0"/>
              </a:rPr>
              <a:t>compliant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with</a:t>
            </a:r>
            <a:r>
              <a:rPr lang="fr-FR" sz="1800" dirty="0" smtClean="0">
                <a:latin typeface="DIN Light" pitchFamily="18" charset="0"/>
              </a:rPr>
              <a:t> the </a:t>
            </a:r>
            <a:r>
              <a:rPr lang="fr-FR" sz="1800" dirty="0" err="1" smtClean="0">
                <a:latin typeface="DIN Light" pitchFamily="18" charset="0"/>
              </a:rPr>
              <a:t>required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attenuation</a:t>
            </a:r>
            <a:r>
              <a:rPr lang="fr-FR" sz="1800" dirty="0" smtClean="0">
                <a:latin typeface="DIN Light" pitchFamily="18" charset="0"/>
              </a:rPr>
              <a:t> up to -60°C !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ctr">
              <a:buFont typeface="Symbol"/>
              <a:buChar char="Þ"/>
            </a:pPr>
            <a:r>
              <a:rPr lang="fr-FR" sz="1800" dirty="0" smtClean="0">
                <a:latin typeface="DIN Light" pitchFamily="18" charset="0"/>
              </a:rPr>
              <a:t>The SMAC </a:t>
            </a:r>
            <a:r>
              <a:rPr lang="fr-FR" sz="1800" dirty="0" err="1" smtClean="0">
                <a:latin typeface="DIN Light" pitchFamily="18" charset="0"/>
              </a:rPr>
              <a:t>rubber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ref</a:t>
            </a:r>
            <a:r>
              <a:rPr lang="fr-FR" sz="1800" dirty="0" smtClean="0">
                <a:latin typeface="DIN Light" pitchFamily="18" charset="0"/>
              </a:rPr>
              <a:t> MB1176-01 (</a:t>
            </a:r>
            <a:r>
              <a:rPr lang="fr-FR" sz="1600" dirty="0" smtClean="0">
                <a:latin typeface="DIN Light" pitchFamily="18" charset="0"/>
              </a:rPr>
              <a:t>FS-7286-02</a:t>
            </a:r>
            <a:r>
              <a:rPr lang="fr-FR" sz="1800" dirty="0" smtClean="0">
                <a:latin typeface="DIN Light" pitchFamily="18" charset="0"/>
              </a:rPr>
              <a:t>) </a:t>
            </a:r>
            <a:r>
              <a:rPr lang="fr-FR" sz="1800" dirty="0" err="1" smtClean="0">
                <a:latin typeface="DIN Light" pitchFamily="18" charset="0"/>
              </a:rPr>
              <a:t>was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compounded</a:t>
            </a: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DIN Light" pitchFamily="18" charset="0"/>
              </a:rPr>
              <a:t>)</a:t>
            </a:r>
          </a:p>
          <a:p>
            <a:pPr marL="457200" lvl="1" indent="0" algn="ctr">
              <a:buNone/>
            </a:pPr>
            <a:endParaRPr lang="fr-FR" sz="1800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Space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environment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constraints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 (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outgassing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, radiation,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ageing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) : </a:t>
            </a:r>
            <a:r>
              <a:rPr lang="fr-FR" sz="1800" dirty="0" smtClean="0">
                <a:latin typeface="DIN Light" pitchFamily="18" charset="0"/>
              </a:rPr>
              <a:t>OK</a:t>
            </a: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912990" cy="218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88145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233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836712"/>
            <a:ext cx="7920880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2000" u="sng" dirty="0" smtClean="0">
                <a:latin typeface="DIN Light" pitchFamily="18" charset="0"/>
              </a:rPr>
              <a:t>Design of the damper, </a:t>
            </a:r>
            <a:r>
              <a:rPr lang="fr-FR" sz="2000" u="sng" dirty="0" err="1" smtClean="0">
                <a:latin typeface="DIN Light" pitchFamily="18" charset="0"/>
              </a:rPr>
              <a:t>stiffness</a:t>
            </a:r>
            <a:r>
              <a:rPr lang="fr-FR" sz="2000" u="sng" dirty="0" smtClean="0">
                <a:latin typeface="DIN Light" pitchFamily="18" charset="0"/>
              </a:rPr>
              <a:t> </a:t>
            </a:r>
            <a:r>
              <a:rPr lang="fr-FR" sz="2000" u="sng" dirty="0" err="1" smtClean="0">
                <a:latin typeface="DIN Light" pitchFamily="18" charset="0"/>
              </a:rPr>
              <a:t>assessment</a:t>
            </a:r>
            <a:r>
              <a:rPr lang="fr-FR" sz="2000" u="sng" dirty="0" smtClean="0">
                <a:latin typeface="DIN Light" pitchFamily="18" charset="0"/>
              </a:rPr>
              <a:t> and </a:t>
            </a:r>
            <a:r>
              <a:rPr lang="fr-FR" sz="2000" u="sng" dirty="0" err="1" smtClean="0">
                <a:latin typeface="DIN Light" pitchFamily="18" charset="0"/>
              </a:rPr>
              <a:t>rubber</a:t>
            </a:r>
            <a:r>
              <a:rPr lang="fr-FR" sz="2000" u="sng" dirty="0" smtClean="0">
                <a:latin typeface="DIN Light" pitchFamily="18" charset="0"/>
              </a:rPr>
              <a:t> </a:t>
            </a:r>
            <a:r>
              <a:rPr lang="fr-FR" sz="2000" u="sng" dirty="0" err="1" smtClean="0">
                <a:latin typeface="DIN Light" pitchFamily="18" charset="0"/>
              </a:rPr>
              <a:t>shape</a:t>
            </a:r>
            <a:endParaRPr lang="en-US" sz="2000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Stiffness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assessment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coupled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with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allowable</a:t>
            </a:r>
            <a:r>
              <a:rPr lang="fr-FR" sz="1800" dirty="0" smtClean="0">
                <a:latin typeface="DIN Light" pitchFamily="18" charset="0"/>
              </a:rPr>
              <a:t> volume : A </a:t>
            </a:r>
            <a:r>
              <a:rPr lang="fr-FR" sz="1800" dirty="0" err="1" smtClean="0">
                <a:latin typeface="DIN Light" pitchFamily="18" charset="0"/>
              </a:rPr>
              <a:t>conical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rubber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shape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is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choosen</a:t>
            </a:r>
            <a:r>
              <a:rPr lang="fr-FR" sz="1800" dirty="0" smtClean="0">
                <a:latin typeface="DIN Light" pitchFamily="18" charset="0"/>
              </a:rPr>
              <a:t> : </a:t>
            </a:r>
          </a:p>
          <a:p>
            <a:pPr marL="457200" lvl="1" indent="0" algn="just">
              <a:buNone/>
            </a:pPr>
            <a:endParaRPr lang="fr-FR" sz="1600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ctr">
              <a:buFont typeface="Symbol"/>
              <a:buChar char="Þ"/>
            </a:pPr>
            <a:endParaRPr lang="fr-FR" sz="1800" dirty="0" smtClean="0">
              <a:latin typeface="DIN Light" pitchFamily="18" charset="0"/>
            </a:endParaRPr>
          </a:p>
          <a:p>
            <a:pPr lvl="1" algn="ctr">
              <a:buFont typeface="Symbol"/>
              <a:buChar char="Þ"/>
            </a:pPr>
            <a:endParaRPr lang="fr-FR" sz="1800" dirty="0" smtClean="0">
              <a:latin typeface="DIN Light" pitchFamily="18" charset="0"/>
            </a:endParaRPr>
          </a:p>
          <a:p>
            <a:pPr lvl="1" algn="ctr">
              <a:buFont typeface="Symbol"/>
              <a:buChar char="Þ"/>
            </a:pPr>
            <a:r>
              <a:rPr lang="fr-FR" sz="1800" dirty="0" smtClean="0">
                <a:latin typeface="DIN Light" pitchFamily="18" charset="0"/>
              </a:rPr>
              <a:t>The Axial/Radial </a:t>
            </a:r>
            <a:r>
              <a:rPr lang="fr-FR" sz="1800" dirty="0" err="1" smtClean="0">
                <a:latin typeface="DIN Light" pitchFamily="18" charset="0"/>
              </a:rPr>
              <a:t>stiffness</a:t>
            </a:r>
            <a:r>
              <a:rPr lang="fr-FR" sz="1800" dirty="0" smtClean="0">
                <a:latin typeface="DIN Light" pitchFamily="18" charset="0"/>
              </a:rPr>
              <a:t> ratio  </a:t>
            </a:r>
            <a:r>
              <a:rPr lang="fr-FR" sz="1800" dirty="0" err="1" smtClean="0">
                <a:latin typeface="DIN Light" pitchFamily="18" charset="0"/>
              </a:rPr>
              <a:t>is</a:t>
            </a:r>
            <a:r>
              <a:rPr lang="fr-FR" sz="1800" dirty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driven</a:t>
            </a:r>
            <a:r>
              <a:rPr lang="fr-FR" sz="1800" dirty="0" smtClean="0">
                <a:latin typeface="DIN Light" pitchFamily="18" charset="0"/>
              </a:rPr>
              <a:t> by </a:t>
            </a:r>
            <a:r>
              <a:rPr lang="fr-FR" sz="1800" dirty="0" err="1" smtClean="0">
                <a:latin typeface="DIN Light" pitchFamily="18" charset="0"/>
              </a:rPr>
              <a:t>Dext</a:t>
            </a:r>
            <a:r>
              <a:rPr lang="fr-FR" sz="1800" dirty="0" smtClean="0">
                <a:latin typeface="DIN Light" pitchFamily="18" charset="0"/>
              </a:rPr>
              <a:t>, H, t and </a:t>
            </a:r>
            <a:r>
              <a:rPr lang="el-GR" sz="1800" dirty="0" smtClean="0">
                <a:latin typeface="Arial"/>
                <a:cs typeface="Arial"/>
              </a:rPr>
              <a:t>α</a:t>
            </a: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Static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stiffness</a:t>
            </a:r>
            <a:r>
              <a:rPr lang="fr-FR" sz="1800" dirty="0" smtClean="0">
                <a:latin typeface="DIN Light" pitchFamily="18" charset="0"/>
              </a:rPr>
              <a:t> : Analyses by </a:t>
            </a:r>
            <a:r>
              <a:rPr lang="fr-FR" sz="1800" dirty="0" err="1" smtClean="0">
                <a:latin typeface="DIN Light" pitchFamily="18" charset="0"/>
              </a:rPr>
              <a:t>FEMs</a:t>
            </a:r>
            <a:r>
              <a:rPr lang="fr-FR" sz="1800" dirty="0" smtClean="0">
                <a:latin typeface="DIN Light" pitchFamily="18" charset="0"/>
              </a:rPr>
              <a:t> (</a:t>
            </a:r>
            <a:r>
              <a:rPr lang="fr-FR" sz="1800" dirty="0" err="1" smtClean="0">
                <a:latin typeface="DIN Light" pitchFamily="18" charset="0"/>
              </a:rPr>
              <a:t>Hyperelastic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Neo</a:t>
            </a:r>
            <a:r>
              <a:rPr lang="fr-FR" sz="1800" dirty="0" smtClean="0">
                <a:latin typeface="DIN Light" pitchFamily="18" charset="0"/>
              </a:rPr>
              <a:t>-Hooke </a:t>
            </a:r>
            <a:r>
              <a:rPr lang="fr-FR" sz="1800" dirty="0" err="1" smtClean="0">
                <a:latin typeface="DIN Light" pitchFamily="18" charset="0"/>
              </a:rPr>
              <a:t>behavior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law</a:t>
            </a:r>
            <a:r>
              <a:rPr lang="fr-FR" sz="1800" dirty="0" smtClean="0">
                <a:latin typeface="DIN Light" pitchFamily="18" charset="0"/>
              </a:rPr>
              <a:t>)</a:t>
            </a: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70" y="2684911"/>
            <a:ext cx="210823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H="1">
            <a:off x="3059832" y="3593845"/>
            <a:ext cx="701268" cy="77125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877659" y="2518718"/>
            <a:ext cx="0" cy="187928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2629428" y="2123564"/>
            <a:ext cx="2804581" cy="2348390"/>
            <a:chOff x="2629428" y="2123564"/>
            <a:chExt cx="2804581" cy="2348390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3203848" y="2492896"/>
              <a:ext cx="210823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3059832" y="2658501"/>
              <a:ext cx="0" cy="1250546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4925017" y="3973572"/>
              <a:ext cx="387065" cy="12905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897925" y="212356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Dext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629428" y="30991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H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073969" y="40770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t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388762" y="4102622"/>
              <a:ext cx="407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α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5092952">
              <a:off x="3370765" y="3367439"/>
              <a:ext cx="850622" cy="914400"/>
            </a:xfrm>
            <a:prstGeom prst="arc">
              <a:avLst>
                <a:gd name="adj1" fmla="val 20892411"/>
                <a:gd name="adj2" fmla="val 4170098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002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836712"/>
            <a:ext cx="7920880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smtClean="0">
                <a:latin typeface="DIN Light" pitchFamily="18" charset="0"/>
              </a:rPr>
              <a:t>Design of the damper, </a:t>
            </a:r>
            <a:r>
              <a:rPr lang="fr-FR" sz="1800" b="1" u="sng" dirty="0" err="1" smtClean="0">
                <a:latin typeface="DIN Light" pitchFamily="18" charset="0"/>
              </a:rPr>
              <a:t>stiffness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assessment</a:t>
            </a:r>
            <a:r>
              <a:rPr lang="fr-FR" sz="1800" b="1" u="sng" dirty="0" smtClean="0">
                <a:latin typeface="DIN Light" pitchFamily="18" charset="0"/>
              </a:rPr>
              <a:t> and </a:t>
            </a:r>
            <a:r>
              <a:rPr lang="fr-FR" sz="1800" b="1" u="sng" dirty="0" err="1" smtClean="0">
                <a:latin typeface="DIN Light" pitchFamily="18" charset="0"/>
              </a:rPr>
              <a:t>rubber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shape</a:t>
            </a:r>
            <a:endParaRPr lang="en-US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The nominal </a:t>
            </a:r>
            <a:r>
              <a:rPr lang="fr-FR" sz="1800" dirty="0" err="1" smtClean="0">
                <a:latin typeface="DIN Light" pitchFamily="18" charset="0"/>
              </a:rPr>
              <a:t>rubber</a:t>
            </a:r>
            <a:r>
              <a:rPr lang="fr-FR" sz="1800" dirty="0" smtClean="0">
                <a:latin typeface="DIN Light" pitchFamily="18" charset="0"/>
              </a:rPr>
              <a:t> design (</a:t>
            </a:r>
            <a:r>
              <a:rPr lang="fr-FR" sz="1800" dirty="0" err="1" smtClean="0">
                <a:latin typeface="DIN Light" pitchFamily="18" charset="0"/>
              </a:rPr>
              <a:t>Mock</a:t>
            </a:r>
            <a:r>
              <a:rPr lang="fr-FR" sz="1800" dirty="0" smtClean="0">
                <a:latin typeface="DIN Light" pitchFamily="18" charset="0"/>
              </a:rPr>
              <a:t>-up type A)  </a:t>
            </a:r>
            <a:r>
              <a:rPr lang="fr-FR" sz="1800" dirty="0" err="1" smtClean="0">
                <a:latin typeface="DIN Light" pitchFamily="18" charset="0"/>
              </a:rPr>
              <a:t>is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defined</a:t>
            </a:r>
            <a:r>
              <a:rPr lang="fr-FR" sz="1800" dirty="0" smtClean="0">
                <a:latin typeface="DIN Light" pitchFamily="18" charset="0"/>
              </a:rPr>
              <a:t> by analyses  :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Short </a:t>
            </a:r>
            <a:r>
              <a:rPr lang="fr-FR" sz="1800" dirty="0" err="1" smtClean="0">
                <a:latin typeface="DIN Light" pitchFamily="18" charset="0"/>
              </a:rPr>
              <a:t>schedule</a:t>
            </a:r>
            <a:r>
              <a:rPr lang="fr-FR" sz="1800" dirty="0" smtClean="0">
                <a:latin typeface="DIN Light" pitchFamily="18" charset="0"/>
              </a:rPr>
              <a:t> and no-</a:t>
            </a:r>
            <a:r>
              <a:rPr lang="fr-FR" sz="1800" dirty="0" err="1" smtClean="0">
                <a:latin typeface="DIN Light" pitchFamily="18" charset="0"/>
              </a:rPr>
              <a:t>linear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effects</a:t>
            </a:r>
            <a:r>
              <a:rPr lang="fr-FR" sz="1800" dirty="0" smtClean="0">
                <a:latin typeface="DIN Light" pitchFamily="18" charset="0"/>
              </a:rPr>
              <a:t> of </a:t>
            </a:r>
            <a:r>
              <a:rPr lang="fr-FR" sz="1800" dirty="0" err="1" smtClean="0">
                <a:latin typeface="DIN Light" pitchFamily="18" charset="0"/>
              </a:rPr>
              <a:t>rubber</a:t>
            </a:r>
            <a:r>
              <a:rPr lang="fr-FR" sz="1800" dirty="0" smtClean="0">
                <a:latin typeface="DIN Light" pitchFamily="18" charset="0"/>
              </a:rPr>
              <a:t> : 2 back-up </a:t>
            </a:r>
            <a:r>
              <a:rPr lang="fr-FR" sz="1800" dirty="0" err="1" smtClean="0">
                <a:latin typeface="DIN Light" pitchFamily="18" charset="0"/>
              </a:rPr>
              <a:t>rubber</a:t>
            </a:r>
            <a:r>
              <a:rPr lang="fr-FR" sz="1800" dirty="0" smtClean="0">
                <a:latin typeface="DIN Light" pitchFamily="18" charset="0"/>
              </a:rPr>
              <a:t> design (</a:t>
            </a:r>
            <a:r>
              <a:rPr lang="fr-FR" sz="1800" dirty="0" err="1" smtClean="0">
                <a:latin typeface="DIN Light" pitchFamily="18" charset="0"/>
              </a:rPr>
              <a:t>Mock</a:t>
            </a:r>
            <a:r>
              <a:rPr lang="fr-FR" sz="1800" dirty="0" smtClean="0">
                <a:latin typeface="DIN Light" pitchFamily="18" charset="0"/>
              </a:rPr>
              <a:t>-up </a:t>
            </a:r>
            <a:r>
              <a:rPr lang="fr-FR" sz="1800" dirty="0" err="1" smtClean="0">
                <a:latin typeface="DIN Light" pitchFamily="18" charset="0"/>
              </a:rPr>
              <a:t>tye</a:t>
            </a:r>
            <a:r>
              <a:rPr lang="fr-FR" sz="1800" dirty="0" smtClean="0">
                <a:latin typeface="DIN Light" pitchFamily="18" charset="0"/>
              </a:rPr>
              <a:t> B and type C) are </a:t>
            </a:r>
            <a:r>
              <a:rPr lang="fr-FR" sz="1800" dirty="0" err="1" smtClean="0">
                <a:latin typeface="DIN Light" pitchFamily="18" charset="0"/>
              </a:rPr>
              <a:t>defined</a:t>
            </a:r>
            <a:r>
              <a:rPr lang="fr-FR" sz="1800" dirty="0" smtClean="0">
                <a:latin typeface="DIN Light" pitchFamily="18" charset="0"/>
              </a:rPr>
              <a:t> (and </a:t>
            </a:r>
            <a:r>
              <a:rPr lang="fr-FR" sz="1800" dirty="0" err="1" smtClean="0">
                <a:latin typeface="DIN Light" pitchFamily="18" charset="0"/>
              </a:rPr>
              <a:t>manufactured</a:t>
            </a:r>
            <a:r>
              <a:rPr lang="fr-FR" sz="1800" dirty="0" smtClean="0">
                <a:latin typeface="DIN Light" pitchFamily="18" charset="0"/>
              </a:rPr>
              <a:t>) !</a:t>
            </a:r>
            <a:endParaRPr lang="fr-FR" sz="16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ctr">
              <a:buFont typeface="Symbol"/>
              <a:buChar char="Þ"/>
            </a:pPr>
            <a:endParaRPr lang="fr-FR" sz="1800" b="1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85180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81988"/>
            <a:ext cx="439784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82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836712"/>
            <a:ext cx="7920880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>
                <a:latin typeface="DIN Light" pitchFamily="18" charset="0"/>
              </a:rPr>
              <a:t>Design of the damper, </a:t>
            </a:r>
            <a:r>
              <a:rPr lang="fr-FR" sz="1800" b="1" u="sng" dirty="0" err="1" smtClean="0">
                <a:latin typeface="DIN Light" pitchFamily="18" charset="0"/>
              </a:rPr>
              <a:t>QMs</a:t>
            </a:r>
            <a:r>
              <a:rPr lang="fr-FR" sz="1800" b="1" u="sng" dirty="0" smtClean="0">
                <a:latin typeface="DIN Light" pitchFamily="18" charset="0"/>
              </a:rPr>
              <a:t> &amp; </a:t>
            </a:r>
            <a:r>
              <a:rPr lang="fr-FR" sz="1800" b="1" u="sng" dirty="0" err="1" smtClean="0">
                <a:latin typeface="DIN Light" pitchFamily="18" charset="0"/>
              </a:rPr>
              <a:t>FMs</a:t>
            </a:r>
            <a:endParaRPr lang="en-US" sz="1800" b="1" u="sng" dirty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View</a:t>
            </a:r>
            <a:r>
              <a:rPr lang="fr-FR" sz="1800" dirty="0" smtClean="0">
                <a:latin typeface="DIN Light" pitchFamily="18" charset="0"/>
              </a:rPr>
              <a:t> of the </a:t>
            </a:r>
            <a:r>
              <a:rPr lang="fr-FR" sz="1800" dirty="0" err="1" smtClean="0">
                <a:latin typeface="DIN Light" pitchFamily="18" charset="0"/>
              </a:rPr>
              <a:t>QMs</a:t>
            </a:r>
            <a:r>
              <a:rPr lang="fr-FR" sz="1800" dirty="0" smtClean="0">
                <a:latin typeface="DIN Light" pitchFamily="18" charset="0"/>
              </a:rPr>
              <a:t>/</a:t>
            </a:r>
            <a:r>
              <a:rPr lang="fr-FR" sz="1800" dirty="0" err="1" smtClean="0">
                <a:latin typeface="DIN Light" pitchFamily="18" charset="0"/>
              </a:rPr>
              <a:t>FMs</a:t>
            </a:r>
            <a:r>
              <a:rPr lang="fr-FR" sz="1800" dirty="0" smtClean="0">
                <a:latin typeface="DIN Light" pitchFamily="18" charset="0"/>
              </a:rPr>
              <a:t> design: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External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metallic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housing</a:t>
            </a:r>
            <a:r>
              <a:rPr lang="fr-FR" sz="1800" dirty="0" smtClean="0">
                <a:latin typeface="DIN Light" pitchFamily="18" charset="0"/>
              </a:rPr>
              <a:t> : </a:t>
            </a:r>
            <a:r>
              <a:rPr lang="fr-FR" sz="1800" dirty="0" err="1" smtClean="0">
                <a:latin typeface="DIN Light" pitchFamily="18" charset="0"/>
              </a:rPr>
              <a:t>Titanium</a:t>
            </a:r>
            <a:r>
              <a:rPr lang="fr-FR" sz="1800" dirty="0" smtClean="0">
                <a:latin typeface="DIN Light" pitchFamily="18" charset="0"/>
              </a:rPr>
              <a:t> (Ta6V)</a:t>
            </a: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7158" y="2165530"/>
            <a:ext cx="2893493" cy="35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255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692696"/>
            <a:ext cx="7920880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smtClean="0">
                <a:latin typeface="DIN Light" pitchFamily="18" charset="0"/>
              </a:rPr>
              <a:t>Final configuration, </a:t>
            </a:r>
            <a:r>
              <a:rPr lang="fr-FR" sz="1800" b="1" u="sng" dirty="0" err="1" smtClean="0">
                <a:latin typeface="DIN Light" pitchFamily="18" charset="0"/>
              </a:rPr>
              <a:t>QMs</a:t>
            </a:r>
            <a:r>
              <a:rPr lang="fr-FR" sz="1800" b="1" u="sng" dirty="0" smtClean="0">
                <a:latin typeface="DIN Light" pitchFamily="18" charset="0"/>
              </a:rPr>
              <a:t> &amp; </a:t>
            </a:r>
            <a:r>
              <a:rPr lang="fr-FR" sz="1800" b="1" u="sng" dirty="0" err="1" smtClean="0">
                <a:latin typeface="DIN Light" pitchFamily="18" charset="0"/>
              </a:rPr>
              <a:t>FMs</a:t>
            </a:r>
            <a:endParaRPr lang="fr-FR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2000" u="sng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Evolution of the input data :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Following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X&amp;Y axis (IP), the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CoG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is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not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centered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regarding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the location of the 3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dampers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!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r>
              <a:rPr lang="fr-FR" sz="1600" dirty="0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There </a:t>
            </a:r>
            <a:r>
              <a:rPr lang="fr-FR" sz="1600" dirty="0" err="1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is</a:t>
            </a:r>
            <a:r>
              <a:rPr lang="fr-FR" sz="1600" dirty="0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 a major </a:t>
            </a:r>
            <a:r>
              <a:rPr lang="fr-FR" sz="1600" dirty="0" err="1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risk</a:t>
            </a:r>
            <a:r>
              <a:rPr lang="fr-FR" sz="1600" dirty="0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 not to </a:t>
            </a:r>
            <a:r>
              <a:rPr lang="fr-FR" sz="1600" dirty="0" err="1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get</a:t>
            </a:r>
            <a:r>
              <a:rPr lang="fr-FR" sz="1600" dirty="0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 the </a:t>
            </a:r>
            <a:r>
              <a:rPr lang="fr-FR" sz="1600" dirty="0" err="1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attenuation</a:t>
            </a:r>
            <a:r>
              <a:rPr lang="fr-FR" sz="1600" dirty="0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 rate due to the </a:t>
            </a:r>
            <a:r>
              <a:rPr lang="fr-FR" sz="1600" dirty="0" err="1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rocking</a:t>
            </a:r>
            <a:r>
              <a:rPr lang="fr-FR" sz="1600" dirty="0" smtClean="0">
                <a:solidFill>
                  <a:srgbClr val="FF0000"/>
                </a:solidFill>
                <a:latin typeface="DIN Light" pitchFamily="18" charset="0"/>
                <a:sym typeface="Wingdings" panose="05000000000000000000" pitchFamily="2" charset="2"/>
              </a:rPr>
              <a:t> modes !</a:t>
            </a:r>
          </a:p>
          <a:p>
            <a:pPr marL="457200" lvl="1" indent="0" algn="just">
              <a:buNone/>
            </a:pPr>
            <a:endParaRPr lang="fr-FR" sz="1800" dirty="0">
              <a:solidFill>
                <a:srgbClr val="FF0000"/>
              </a:solidFill>
              <a:latin typeface="DIN Light" pitchFamily="18" charset="0"/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Solution : To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increase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the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stiffness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of the damper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located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close to the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CoG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by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adjusting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the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rubber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  <a:latin typeface="DIN Light" pitchFamily="18" charset="0"/>
              </a:rPr>
              <a:t>compund</a:t>
            </a:r>
            <a:r>
              <a:rPr lang="fr-FR" sz="1800" dirty="0" smtClean="0">
                <a:solidFill>
                  <a:srgbClr val="0070C0"/>
                </a:solidFill>
                <a:latin typeface="DIN Light" pitchFamily="18" charset="0"/>
              </a:rPr>
              <a:t> (MB1176-01=&gt;MB1183-01)</a:t>
            </a:r>
            <a:endParaRPr lang="fr-FR" sz="1800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160240" cy="23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5325005" y="5552655"/>
            <a:ext cx="864096" cy="2938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901433" y="3748390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« Soft damper »</a:t>
            </a:r>
            <a:endParaRPr lang="en-US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253985" y="5523384"/>
            <a:ext cx="1348542" cy="295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788024" y="3933056"/>
            <a:ext cx="1163460" cy="2307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84168" y="56855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« Hard damper »</a:t>
            </a:r>
            <a:endParaRPr lang="en-US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24344" y="5624044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« Soft damper »</a:t>
            </a:r>
            <a:endParaRPr lang="en-US" b="1" dirty="0"/>
          </a:p>
        </p:txBody>
      </p:sp>
      <p:sp>
        <p:nvSpPr>
          <p:cNvPr id="3" name="Ellipse 2"/>
          <p:cNvSpPr/>
          <p:nvPr/>
        </p:nvSpPr>
        <p:spPr>
          <a:xfrm>
            <a:off x="4608004" y="5371174"/>
            <a:ext cx="180020" cy="1583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85158" y="4472990"/>
            <a:ext cx="31513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New » </a:t>
            </a:r>
            <a:r>
              <a:rPr lang="en-US" b="1" dirty="0" smtClean="0"/>
              <a:t>positioning</a:t>
            </a:r>
            <a:r>
              <a:rPr lang="fr-FR" b="1" dirty="0" smtClean="0"/>
              <a:t> of </a:t>
            </a:r>
            <a:r>
              <a:rPr lang="fr-FR" b="1" dirty="0" err="1" smtClean="0"/>
              <a:t>CoG</a:t>
            </a:r>
            <a:endParaRPr lang="fr-FR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698014" y="4980822"/>
            <a:ext cx="1187144" cy="4238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33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692696"/>
            <a:ext cx="7920880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 smtClean="0">
                <a:latin typeface="DIN Light" pitchFamily="18" charset="0"/>
              </a:rPr>
              <a:t>Random</a:t>
            </a:r>
            <a:r>
              <a:rPr lang="fr-FR" sz="1800" b="1" u="sng" dirty="0" smtClean="0">
                <a:latin typeface="DIN Light" pitchFamily="18" charset="0"/>
              </a:rPr>
              <a:t> qualification tests, </a:t>
            </a:r>
            <a:r>
              <a:rPr lang="fr-FR" sz="1800" b="1" u="sng" dirty="0" err="1" smtClean="0">
                <a:latin typeface="DIN Light" pitchFamily="18" charset="0"/>
              </a:rPr>
              <a:t>QMs</a:t>
            </a:r>
            <a:r>
              <a:rPr lang="fr-FR" sz="1800" b="1" u="sng" dirty="0" smtClean="0">
                <a:latin typeface="DIN Light" pitchFamily="18" charset="0"/>
              </a:rPr>
              <a:t> &amp; </a:t>
            </a:r>
            <a:r>
              <a:rPr lang="fr-FR" sz="1800" b="1" u="sng" dirty="0" err="1" smtClean="0">
                <a:latin typeface="DIN Light" pitchFamily="18" charset="0"/>
              </a:rPr>
              <a:t>FMs</a:t>
            </a:r>
            <a:endParaRPr lang="fr-FR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2000" b="1" u="sng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Random</a:t>
            </a:r>
            <a:r>
              <a:rPr lang="fr-FR" sz="1800" dirty="0" smtClean="0">
                <a:latin typeface="DIN Light" pitchFamily="18" charset="0"/>
              </a:rPr>
              <a:t> qualification tests : -20°C, +20°C &amp; +45°C (ADETESTS </a:t>
            </a:r>
            <a:r>
              <a:rPr lang="fr-FR" sz="1800" dirty="0" err="1" smtClean="0">
                <a:latin typeface="DIN Light" pitchFamily="18" charset="0"/>
              </a:rPr>
              <a:t>Lab</a:t>
            </a:r>
            <a:r>
              <a:rPr lang="fr-FR" sz="1800" dirty="0" smtClean="0">
                <a:latin typeface="DIN Light" pitchFamily="18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Mechanical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strenght</a:t>
            </a:r>
            <a:r>
              <a:rPr lang="fr-FR" sz="1800" dirty="0" smtClean="0">
                <a:latin typeface="DIN Light" pitchFamily="18" charset="0"/>
              </a:rPr>
              <a:t> : OK (</a:t>
            </a:r>
            <a:r>
              <a:rPr lang="fr-FR" sz="1800" dirty="0" err="1" smtClean="0">
                <a:latin typeface="DIN Light" pitchFamily="18" charset="0"/>
              </a:rPr>
              <a:t>low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evolution</a:t>
            </a:r>
            <a:r>
              <a:rPr lang="fr-FR" sz="1800" dirty="0" smtClean="0">
                <a:latin typeface="DIN Light" pitchFamily="18" charset="0"/>
              </a:rPr>
              <a:t> of the FFT </a:t>
            </a:r>
            <a:r>
              <a:rPr lang="fr-FR" sz="1800" dirty="0" err="1" smtClean="0">
                <a:latin typeface="DIN Light" pitchFamily="18" charset="0"/>
              </a:rPr>
              <a:t>under</a:t>
            </a:r>
            <a:r>
              <a:rPr lang="fr-FR" sz="1800" dirty="0" smtClean="0">
                <a:latin typeface="DIN Light" pitchFamily="18" charset="0"/>
              </a:rPr>
              <a:t> sine </a:t>
            </a:r>
            <a:r>
              <a:rPr lang="fr-FR" sz="1800" dirty="0" err="1" smtClean="0">
                <a:latin typeface="DIN Light" pitchFamily="18" charset="0"/>
              </a:rPr>
              <a:t>low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level</a:t>
            </a:r>
            <a:r>
              <a:rPr lang="fr-FR" sz="1800" dirty="0" smtClean="0">
                <a:latin typeface="DIN Light" pitchFamily="18" charset="0"/>
              </a:rPr>
              <a:t>) :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9393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1" y="3034467"/>
            <a:ext cx="4065405" cy="269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51520" y="692696"/>
            <a:ext cx="813690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 smtClean="0">
                <a:latin typeface="DIN Light" pitchFamily="18" charset="0"/>
              </a:rPr>
              <a:t>Random</a:t>
            </a:r>
            <a:r>
              <a:rPr lang="fr-FR" sz="1800" b="1" u="sng" dirty="0" smtClean="0">
                <a:latin typeface="DIN Light" pitchFamily="18" charset="0"/>
              </a:rPr>
              <a:t> qualification tests, </a:t>
            </a:r>
            <a:r>
              <a:rPr lang="fr-FR" sz="1800" b="1" u="sng" dirty="0" err="1" smtClean="0">
                <a:latin typeface="DIN Light" pitchFamily="18" charset="0"/>
              </a:rPr>
              <a:t>QMs</a:t>
            </a:r>
            <a:r>
              <a:rPr lang="fr-FR" sz="1800" b="1" u="sng" dirty="0" smtClean="0">
                <a:latin typeface="DIN Light" pitchFamily="18" charset="0"/>
              </a:rPr>
              <a:t> &amp; </a:t>
            </a:r>
            <a:r>
              <a:rPr lang="fr-FR" sz="1800" b="1" u="sng" dirty="0" err="1" smtClean="0">
                <a:latin typeface="DIN Light" pitchFamily="18" charset="0"/>
              </a:rPr>
              <a:t>FMs</a:t>
            </a:r>
            <a:endParaRPr lang="fr-FR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2000" b="1" u="sng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Attenuation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under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random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levels</a:t>
            </a:r>
            <a:r>
              <a:rPr lang="fr-FR" sz="1800" dirty="0" smtClean="0">
                <a:latin typeface="DIN Light" pitchFamily="18" charset="0"/>
              </a:rPr>
              <a:t> : OK for the 3 axis </a:t>
            </a:r>
            <a:r>
              <a:rPr lang="fr-FR" sz="1800" dirty="0" err="1" smtClean="0">
                <a:latin typeface="DIN Light" pitchFamily="18" charset="0"/>
              </a:rPr>
              <a:t>from</a:t>
            </a:r>
            <a:r>
              <a:rPr lang="fr-FR" sz="1800" dirty="0" smtClean="0">
                <a:latin typeface="DIN Light" pitchFamily="18" charset="0"/>
              </a:rPr>
              <a:t> -20°C up to +45°C</a:t>
            </a: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" y="2623307"/>
            <a:ext cx="4912860" cy="3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03648" y="24755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Y axis, -20°C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9" y="2654252"/>
            <a:ext cx="4541392" cy="305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796136" y="24755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Z axis, -20°C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1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692696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 smtClean="0">
                <a:latin typeface="DIN Light" pitchFamily="18" charset="0"/>
              </a:rPr>
              <a:t>Shock</a:t>
            </a:r>
            <a:r>
              <a:rPr lang="fr-FR" sz="1800" b="1" u="sng" dirty="0" smtClean="0">
                <a:latin typeface="DIN Light" pitchFamily="18" charset="0"/>
              </a:rPr>
              <a:t> tests: </a:t>
            </a:r>
            <a:r>
              <a:rPr lang="fr-FR" sz="1800" b="1" u="sng" dirty="0" err="1" smtClean="0">
                <a:latin typeface="DIN Light" pitchFamily="18" charset="0"/>
              </a:rPr>
              <a:t>Suspended</a:t>
            </a:r>
            <a:r>
              <a:rPr lang="fr-FR" sz="1800" b="1" u="sng" dirty="0" smtClean="0">
                <a:latin typeface="DIN Light" pitchFamily="18" charset="0"/>
              </a:rPr>
              <a:t> vs No-</a:t>
            </a:r>
            <a:r>
              <a:rPr lang="fr-FR" sz="1800" b="1" u="sng" dirty="0" err="1" smtClean="0">
                <a:latin typeface="DIN Light" pitchFamily="18" charset="0"/>
              </a:rPr>
              <a:t>Suspended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payload</a:t>
            </a:r>
            <a:endParaRPr lang="en-US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Shock</a:t>
            </a:r>
            <a:r>
              <a:rPr lang="fr-FR" sz="1800" dirty="0" smtClean="0">
                <a:latin typeface="DIN Light" pitchFamily="18" charset="0"/>
              </a:rPr>
              <a:t> tests </a:t>
            </a:r>
            <a:r>
              <a:rPr lang="fr-FR" sz="1800" dirty="0" err="1" smtClean="0">
                <a:latin typeface="DIN Light" pitchFamily="18" charset="0"/>
              </a:rPr>
              <a:t>based</a:t>
            </a:r>
            <a:r>
              <a:rPr lang="fr-FR" sz="1800" dirty="0" smtClean="0">
                <a:latin typeface="DIN Light" pitchFamily="18" charset="0"/>
              </a:rPr>
              <a:t> on a </a:t>
            </a:r>
            <a:r>
              <a:rPr lang="fr-FR" sz="1800" dirty="0" err="1" smtClean="0">
                <a:latin typeface="DIN Light" pitchFamily="18" charset="0"/>
              </a:rPr>
              <a:t>dummy</a:t>
            </a:r>
            <a:r>
              <a:rPr lang="fr-FR" sz="1800" dirty="0" smtClean="0">
                <a:latin typeface="DIN Light" pitchFamily="18" charset="0"/>
              </a:rPr>
              <a:t> mass and </a:t>
            </a:r>
            <a:r>
              <a:rPr lang="fr-FR" sz="1800" dirty="0" err="1" smtClean="0">
                <a:latin typeface="DIN Light" pitchFamily="18" charset="0"/>
              </a:rPr>
              <a:t>Frangibolt</a:t>
            </a:r>
            <a:r>
              <a:rPr lang="fr-FR" sz="1800" dirty="0" smtClean="0">
                <a:latin typeface="DIN Light" pitchFamily="18" charset="0"/>
              </a:rPr>
              <a:t> activation (CNES </a:t>
            </a:r>
            <a:r>
              <a:rPr lang="fr-FR" sz="1800" dirty="0" err="1" smtClean="0">
                <a:latin typeface="DIN Light" pitchFamily="18" charset="0"/>
              </a:rPr>
              <a:t>pyrolab</a:t>
            </a:r>
            <a:r>
              <a:rPr lang="fr-FR" sz="1800" dirty="0" smtClean="0">
                <a:latin typeface="DIN Light" pitchFamily="18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A soft damper </a:t>
            </a:r>
            <a:r>
              <a:rPr lang="fr-FR" sz="1800" dirty="0" err="1" smtClean="0">
                <a:latin typeface="DIN Light" pitchFamily="18" charset="0"/>
              </a:rPr>
              <a:t>is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replaced</a:t>
            </a:r>
            <a:r>
              <a:rPr lang="fr-FR" sz="1800" dirty="0" smtClean="0">
                <a:latin typeface="DIN Light" pitchFamily="18" charset="0"/>
              </a:rPr>
              <a:t> by a « </a:t>
            </a:r>
            <a:r>
              <a:rPr lang="fr-FR" sz="1800" dirty="0" err="1" smtClean="0">
                <a:latin typeface="DIN Light" pitchFamily="18" charset="0"/>
              </a:rPr>
              <a:t>rigid</a:t>
            </a:r>
            <a:r>
              <a:rPr lang="fr-FR" sz="1800" dirty="0">
                <a:latin typeface="DIN Light" pitchFamily="18" charset="0"/>
              </a:rPr>
              <a:t> </a:t>
            </a:r>
            <a:r>
              <a:rPr lang="fr-FR" sz="1800" dirty="0" smtClean="0">
                <a:latin typeface="DIN Light" pitchFamily="18" charset="0"/>
              </a:rPr>
              <a:t>damper</a:t>
            </a:r>
            <a:r>
              <a:rPr lang="fr-FR" sz="1800" b="1" dirty="0" smtClean="0">
                <a:solidFill>
                  <a:srgbClr val="0070C0"/>
                </a:solidFill>
                <a:latin typeface="DIN Light" pitchFamily="18" charset="0"/>
              </a:rPr>
              <a:t> »</a:t>
            </a: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8" y="2708920"/>
            <a:ext cx="2028849" cy="28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40266"/>
            <a:ext cx="2160240" cy="29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6588224" y="3685653"/>
            <a:ext cx="2376264" cy="1174107"/>
            <a:chOff x="6588224" y="3685653"/>
            <a:chExt cx="2376264" cy="1174107"/>
          </a:xfrm>
        </p:grpSpPr>
        <p:sp>
          <p:nvSpPr>
            <p:cNvPr id="8" name="ZoneTexte 7"/>
            <p:cNvSpPr txBox="1"/>
            <p:nvPr/>
          </p:nvSpPr>
          <p:spPr>
            <a:xfrm>
              <a:off x="7740352" y="4213429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FF0000"/>
                  </a:solidFill>
                </a:rPr>
                <a:t>Rigid</a:t>
              </a:r>
              <a:r>
                <a:rPr lang="fr-FR" b="1" dirty="0" smtClean="0">
                  <a:solidFill>
                    <a:srgbClr val="FF0000"/>
                  </a:solidFill>
                </a:rPr>
                <a:t> Damper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 flipV="1">
              <a:off x="6588224" y="3685653"/>
              <a:ext cx="1273262" cy="6827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1778802" y="3662815"/>
            <a:ext cx="2361150" cy="1174108"/>
            <a:chOff x="1778802" y="3662815"/>
            <a:chExt cx="2361150" cy="1174108"/>
          </a:xfrm>
        </p:grpSpPr>
        <p:sp>
          <p:nvSpPr>
            <p:cNvPr id="14" name="ZoneTexte 13"/>
            <p:cNvSpPr txBox="1"/>
            <p:nvPr/>
          </p:nvSpPr>
          <p:spPr>
            <a:xfrm>
              <a:off x="2915816" y="4190592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Soft Damper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 flipV="1">
              <a:off x="1778802" y="3662815"/>
              <a:ext cx="1273262" cy="6827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530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908720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 smtClean="0">
                <a:latin typeface="DIN Light" pitchFamily="18" charset="0"/>
              </a:rPr>
              <a:t>Shock</a:t>
            </a:r>
            <a:r>
              <a:rPr lang="fr-FR" sz="1800" b="1" u="sng" dirty="0" smtClean="0">
                <a:latin typeface="DIN Light" pitchFamily="18" charset="0"/>
              </a:rPr>
              <a:t> tests: </a:t>
            </a:r>
            <a:r>
              <a:rPr lang="fr-FR" sz="1800" b="1" u="sng" dirty="0" err="1" smtClean="0">
                <a:latin typeface="DIN Light" pitchFamily="18" charset="0"/>
              </a:rPr>
              <a:t>Suspended</a:t>
            </a:r>
            <a:r>
              <a:rPr lang="fr-FR" sz="1800" b="1" u="sng" dirty="0" smtClean="0">
                <a:latin typeface="DIN Light" pitchFamily="18" charset="0"/>
              </a:rPr>
              <a:t> vs No-</a:t>
            </a:r>
            <a:r>
              <a:rPr lang="fr-FR" sz="1800" b="1" u="sng" dirty="0" err="1" smtClean="0">
                <a:latin typeface="DIN Light" pitchFamily="18" charset="0"/>
              </a:rPr>
              <a:t>Suspended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payload</a:t>
            </a:r>
            <a:endParaRPr lang="en-US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Main </a:t>
            </a:r>
            <a:r>
              <a:rPr lang="fr-FR" sz="1800" dirty="0" err="1" smtClean="0">
                <a:latin typeface="DIN Light" pitchFamily="18" charset="0"/>
              </a:rPr>
              <a:t>results</a:t>
            </a:r>
            <a:r>
              <a:rPr lang="fr-FR" sz="1800" dirty="0" smtClean="0">
                <a:latin typeface="DIN Light" pitchFamily="18" charset="0"/>
              </a:rPr>
              <a:t> in </a:t>
            </a:r>
            <a:r>
              <a:rPr lang="fr-FR" sz="1800" dirty="0" err="1" smtClean="0">
                <a:latin typeface="DIN Light" pitchFamily="18" charset="0"/>
              </a:rPr>
              <a:t>rigid</a:t>
            </a:r>
            <a:r>
              <a:rPr lang="fr-FR" sz="1800" dirty="0" smtClean="0">
                <a:latin typeface="DIN Light" pitchFamily="18" charset="0"/>
              </a:rPr>
              <a:t> configuration : </a:t>
            </a: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67443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17510"/>
            <a:ext cx="2160240" cy="23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6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908720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 smtClean="0">
                <a:latin typeface="DIN Light" pitchFamily="18" charset="0"/>
              </a:rPr>
              <a:t>Shock</a:t>
            </a:r>
            <a:r>
              <a:rPr lang="fr-FR" sz="1800" b="1" u="sng" dirty="0" smtClean="0">
                <a:latin typeface="DIN Light" pitchFamily="18" charset="0"/>
              </a:rPr>
              <a:t> tests: </a:t>
            </a:r>
            <a:r>
              <a:rPr lang="fr-FR" sz="1800" b="1" u="sng" dirty="0" err="1" smtClean="0">
                <a:latin typeface="DIN Light" pitchFamily="18" charset="0"/>
              </a:rPr>
              <a:t>Suspended</a:t>
            </a:r>
            <a:r>
              <a:rPr lang="fr-FR" sz="1800" b="1" u="sng" dirty="0" smtClean="0">
                <a:latin typeface="DIN Light" pitchFamily="18" charset="0"/>
              </a:rPr>
              <a:t> vs No-</a:t>
            </a:r>
            <a:r>
              <a:rPr lang="fr-FR" sz="1800" b="1" u="sng" dirty="0" err="1" smtClean="0">
                <a:latin typeface="DIN Light" pitchFamily="18" charset="0"/>
              </a:rPr>
              <a:t>Suspended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payload</a:t>
            </a:r>
            <a:endParaRPr lang="en-US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Main </a:t>
            </a:r>
            <a:r>
              <a:rPr lang="fr-FR" sz="1800" dirty="0" err="1" smtClean="0">
                <a:latin typeface="DIN Light" pitchFamily="18" charset="0"/>
              </a:rPr>
              <a:t>results</a:t>
            </a:r>
            <a:r>
              <a:rPr lang="fr-FR" sz="1800" dirty="0" smtClean="0">
                <a:latin typeface="DIN Light" pitchFamily="18" charset="0"/>
              </a:rPr>
              <a:t> in soft configuration : </a:t>
            </a: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4" y="2250976"/>
            <a:ext cx="650342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205591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97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51520" y="676012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2000" b="1" u="sng" dirty="0" err="1" smtClean="0">
                <a:latin typeface="DIN Light" pitchFamily="18" charset="0"/>
              </a:rPr>
              <a:t>What</a:t>
            </a:r>
            <a:r>
              <a:rPr lang="fr-FR" sz="2000" b="1" u="sng" dirty="0" smtClean="0">
                <a:latin typeface="DIN Light" pitchFamily="18" charset="0"/>
              </a:rPr>
              <a:t> about </a:t>
            </a:r>
            <a:r>
              <a:rPr lang="fr-FR" sz="2000" b="1" u="sng" dirty="0" err="1" smtClean="0">
                <a:latin typeface="DIN Light" pitchFamily="18" charset="0"/>
              </a:rPr>
              <a:t>visco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elastic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materials</a:t>
            </a:r>
            <a:r>
              <a:rPr lang="fr-FR" sz="2000" b="1" u="sng" dirty="0" smtClean="0">
                <a:latin typeface="DIN Light" pitchFamily="18" charset="0"/>
              </a:rPr>
              <a:t>?</a:t>
            </a:r>
            <a:endParaRPr lang="en-US" sz="20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Polymer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materials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with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various</a:t>
            </a:r>
            <a:r>
              <a:rPr lang="fr-FR" sz="1800" dirty="0" smtClean="0">
                <a:latin typeface="DIN Light" pitchFamily="18" charset="0"/>
              </a:rPr>
              <a:t> additives (</a:t>
            </a:r>
            <a:r>
              <a:rPr lang="fr-FR" sz="1800" dirty="0" err="1" smtClean="0">
                <a:latin typeface="DIN Light" pitchFamily="18" charset="0"/>
              </a:rPr>
              <a:t>Vulcanizing</a:t>
            </a:r>
            <a:r>
              <a:rPr lang="fr-FR" sz="1800" dirty="0" smtClean="0">
                <a:latin typeface="DIN Light" pitchFamily="18" charset="0"/>
              </a:rPr>
              <a:t> agents, </a:t>
            </a:r>
            <a:r>
              <a:rPr lang="fr-FR" sz="1800" dirty="0" err="1" smtClean="0">
                <a:latin typeface="DIN Light" pitchFamily="18" charset="0"/>
              </a:rPr>
              <a:t>reinforcing</a:t>
            </a:r>
            <a:r>
              <a:rPr lang="fr-FR" sz="1800" dirty="0" smtClean="0">
                <a:latin typeface="DIN Light" pitchFamily="18" charset="0"/>
              </a:rPr>
              <a:t> charges, </a:t>
            </a:r>
            <a:r>
              <a:rPr lang="fr-FR" sz="1800" dirty="0" err="1" smtClean="0">
                <a:latin typeface="DIN Light" pitchFamily="18" charset="0"/>
              </a:rPr>
              <a:t>protecting</a:t>
            </a:r>
            <a:r>
              <a:rPr lang="fr-FR" sz="1800" dirty="0" smtClean="0">
                <a:latin typeface="DIN Light" pitchFamily="18" charset="0"/>
              </a:rPr>
              <a:t> agents,…)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Viscoelastic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material</a:t>
            </a:r>
            <a:r>
              <a:rPr lang="fr-FR" sz="1800" dirty="0" smtClean="0">
                <a:latin typeface="DIN Light" pitchFamily="18" charset="0"/>
              </a:rPr>
              <a:t> = </a:t>
            </a:r>
            <a:r>
              <a:rPr lang="fr-FR" sz="1800" dirty="0" err="1" smtClean="0">
                <a:latin typeface="DIN Light" pitchFamily="18" charset="0"/>
              </a:rPr>
              <a:t>Thermoset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material</a:t>
            </a: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DIN Light" pitchFamily="18" charset="0"/>
              </a:rPr>
              <a:t>Various possibility to tune the material regarding the requirements, and the </a:t>
            </a:r>
            <a:r>
              <a:rPr lang="en-US" sz="1800" dirty="0" err="1" smtClean="0">
                <a:latin typeface="DIN Light" pitchFamily="18" charset="0"/>
              </a:rPr>
              <a:t>environnement</a:t>
            </a:r>
            <a:r>
              <a:rPr lang="en-US" sz="1800" dirty="0" smtClean="0">
                <a:latin typeface="DIN Light" pitchFamily="18" charset="0"/>
              </a:rPr>
              <a:t> </a:t>
            </a:r>
            <a:r>
              <a:rPr lang="en-US" sz="1800" dirty="0" err="1" smtClean="0">
                <a:latin typeface="DIN Light" pitchFamily="18" charset="0"/>
              </a:rPr>
              <a:t>conditions,as</a:t>
            </a:r>
            <a:r>
              <a:rPr lang="en-US" sz="1800" dirty="0" smtClean="0">
                <a:latin typeface="DIN Light" pitchFamily="18" charset="0"/>
              </a:rPr>
              <a:t> the space constraints</a:t>
            </a: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74" y="2214920"/>
            <a:ext cx="1872208" cy="14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61" y="4869160"/>
            <a:ext cx="3096344" cy="11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292080" y="5949280"/>
            <a:ext cx="3888432" cy="380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1400" b="1" u="sng" dirty="0" err="1" smtClean="0">
                <a:latin typeface="DIN Light" pitchFamily="18" charset="0"/>
              </a:rPr>
              <a:t>Outgassing</a:t>
            </a:r>
            <a:r>
              <a:rPr lang="fr-FR" sz="1400" b="1" u="sng" dirty="0" smtClean="0">
                <a:latin typeface="DIN Light" pitchFamily="18" charset="0"/>
              </a:rPr>
              <a:t> values of SMACTANE 50 SP</a:t>
            </a:r>
            <a:endParaRPr lang="en-US" sz="1400" b="1" u="sng" dirty="0" smtClean="0">
              <a:latin typeface="DIN Light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2952328" cy="14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9253"/>
            <a:ext cx="1101900" cy="13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36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07504" y="751778"/>
            <a:ext cx="8208912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 smtClean="0">
                <a:latin typeface="DIN Light" pitchFamily="18" charset="0"/>
              </a:rPr>
              <a:t>Pyroshock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testing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under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r>
              <a:rPr lang="fr-FR" sz="1800" b="1" u="sng" dirty="0" err="1" smtClean="0">
                <a:latin typeface="DIN Light" pitchFamily="18" charset="0"/>
              </a:rPr>
              <a:t>extreme</a:t>
            </a:r>
            <a:r>
              <a:rPr lang="fr-FR" sz="1800" b="1" u="sng" dirty="0" smtClean="0">
                <a:latin typeface="DIN Light" pitchFamily="18" charset="0"/>
              </a:rPr>
              <a:t> qualification </a:t>
            </a:r>
            <a:r>
              <a:rPr lang="fr-FR" sz="1800" b="1" u="sng" dirty="0" err="1" smtClean="0">
                <a:latin typeface="DIN Light" pitchFamily="18" charset="0"/>
              </a:rPr>
              <a:t>temperatures</a:t>
            </a:r>
            <a:r>
              <a:rPr lang="fr-FR" sz="1800" b="1" u="sng" dirty="0" smtClean="0">
                <a:latin typeface="DIN Light" pitchFamily="18" charset="0"/>
              </a:rPr>
              <a:t> </a:t>
            </a:r>
            <a:endParaRPr lang="en-US" sz="1800" b="1" u="sng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0070C0"/>
                </a:solidFill>
                <a:latin typeface="DIN Light" pitchFamily="18" charset="0"/>
              </a:rPr>
              <a:t>At -52°C :  </a:t>
            </a: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30166"/>
            <a:ext cx="19311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619672" y="1950002"/>
            <a:ext cx="18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Z axis (OOP)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19334"/>
            <a:ext cx="5140311" cy="290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18" y="4221088"/>
            <a:ext cx="1506882" cy="165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32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07504" y="751778"/>
            <a:ext cx="8208912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2000" b="1" u="sng" dirty="0" err="1" smtClean="0">
                <a:latin typeface="DIN Light" pitchFamily="18" charset="0"/>
              </a:rPr>
              <a:t>Pyroshock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testing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under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extreme</a:t>
            </a:r>
            <a:r>
              <a:rPr lang="fr-FR" sz="2000" b="1" u="sng" dirty="0" smtClean="0">
                <a:latin typeface="DIN Light" pitchFamily="18" charset="0"/>
              </a:rPr>
              <a:t> qualification </a:t>
            </a:r>
            <a:r>
              <a:rPr lang="fr-FR" sz="2000" b="1" u="sng" dirty="0" err="1" smtClean="0">
                <a:latin typeface="DIN Light" pitchFamily="18" charset="0"/>
              </a:rPr>
              <a:t>temperatures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endParaRPr lang="en-US" sz="2000" b="1" u="sng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0070C0"/>
                </a:solidFill>
                <a:latin typeface="DIN Light" pitchFamily="18" charset="0"/>
              </a:rPr>
              <a:t>At -52°C</a:t>
            </a: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444820"/>
            <a:ext cx="1961617" cy="168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8620"/>
            <a:ext cx="441660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87624" y="1919288"/>
            <a:ext cx="18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X axis (IP)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6136" y="3327865"/>
            <a:ext cx="18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Y axis (IP)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0953"/>
            <a:ext cx="4083864" cy="23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32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07504" y="751778"/>
            <a:ext cx="8208912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smtClean="0">
                <a:latin typeface="DIN Light" pitchFamily="18" charset="0"/>
              </a:rPr>
              <a:t>CONCLUSIONS</a:t>
            </a:r>
            <a:endParaRPr lang="en-US" sz="1800" b="1" u="sng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Visco-elastic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material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can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be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tuned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regarding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Space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smtClean="0">
                <a:latin typeface="DIN Light" pitchFamily="18" charset="0"/>
              </a:rPr>
              <a:t>Operational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smtClean="0">
                <a:latin typeface="DIN Light" pitchFamily="18" charset="0"/>
              </a:rPr>
              <a:t>Conditions (</a:t>
            </a:r>
            <a:r>
              <a:rPr lang="fr-FR" sz="1800" dirty="0" err="1" smtClean="0">
                <a:latin typeface="DIN Light" pitchFamily="18" charset="0"/>
              </a:rPr>
              <a:t>temperature</a:t>
            </a:r>
            <a:r>
              <a:rPr lang="fr-FR" sz="1800" dirty="0" smtClean="0">
                <a:latin typeface="DIN Light" pitchFamily="18" charset="0"/>
              </a:rPr>
              <a:t>, </a:t>
            </a:r>
            <a:r>
              <a:rPr lang="fr-FR" sz="1800" dirty="0" err="1" smtClean="0">
                <a:latin typeface="DIN Light" pitchFamily="18" charset="0"/>
              </a:rPr>
              <a:t>outgassing</a:t>
            </a:r>
            <a:r>
              <a:rPr lang="fr-FR" sz="1800" dirty="0" smtClean="0">
                <a:latin typeface="DIN Light" pitchFamily="18" charset="0"/>
              </a:rPr>
              <a:t>, radiations,…)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Used</a:t>
            </a:r>
            <a:r>
              <a:rPr lang="fr-FR" sz="1800" dirty="0" smtClean="0">
                <a:latin typeface="DIN Light" pitchFamily="18" charset="0"/>
              </a:rPr>
              <a:t> as </a:t>
            </a:r>
            <a:r>
              <a:rPr lang="fr-FR" sz="1800" dirty="0" err="1" smtClean="0">
                <a:latin typeface="DIN Light" pitchFamily="18" charset="0"/>
              </a:rPr>
              <a:t>shock</a:t>
            </a:r>
            <a:r>
              <a:rPr lang="fr-FR" sz="1800" dirty="0" smtClean="0">
                <a:latin typeface="DIN Light" pitchFamily="18" charset="0"/>
              </a:rPr>
              <a:t> and vibration control </a:t>
            </a:r>
            <a:r>
              <a:rPr lang="fr-FR" sz="1800" dirty="0" err="1" smtClean="0">
                <a:latin typeface="DIN Light" pitchFamily="18" charset="0"/>
              </a:rPr>
              <a:t>thanks</a:t>
            </a:r>
            <a:r>
              <a:rPr lang="fr-FR" sz="1800" dirty="0" smtClean="0">
                <a:latin typeface="DIN Light" pitchFamily="18" charset="0"/>
              </a:rPr>
              <a:t> to damper, </a:t>
            </a:r>
            <a:r>
              <a:rPr lang="fr-FR" sz="1800" dirty="0" err="1" smtClean="0">
                <a:latin typeface="DIN Light" pitchFamily="18" charset="0"/>
              </a:rPr>
              <a:t>isolatorn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tuned</a:t>
            </a:r>
            <a:r>
              <a:rPr lang="fr-FR" sz="1800" dirty="0" smtClean="0">
                <a:latin typeface="DIN Light" pitchFamily="18" charset="0"/>
              </a:rPr>
              <a:t> mass damper, structural </a:t>
            </a:r>
            <a:r>
              <a:rPr lang="fr-FR" sz="1800" dirty="0" err="1" smtClean="0">
                <a:latin typeface="DIN Light" pitchFamily="18" charset="0"/>
              </a:rPr>
              <a:t>damping</a:t>
            </a:r>
            <a:r>
              <a:rPr lang="fr-FR" sz="1800" dirty="0" smtClean="0">
                <a:latin typeface="DIN Light" pitchFamily="18" charset="0"/>
              </a:rPr>
              <a:t>,….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New </a:t>
            </a:r>
            <a:r>
              <a:rPr lang="fr-FR" sz="1800" dirty="0" err="1" smtClean="0">
                <a:latin typeface="DIN Light" pitchFamily="18" charset="0"/>
              </a:rPr>
              <a:t>way</a:t>
            </a:r>
            <a:r>
              <a:rPr lang="fr-FR" sz="1800" dirty="0" smtClean="0">
                <a:latin typeface="DIN Light" pitchFamily="18" charset="0"/>
              </a:rPr>
              <a:t> : </a:t>
            </a:r>
            <a:r>
              <a:rPr lang="fr-FR" sz="1800" dirty="0" err="1" smtClean="0">
                <a:latin typeface="DIN Light" pitchFamily="18" charset="0"/>
              </a:rPr>
              <a:t>Earth</a:t>
            </a:r>
            <a:r>
              <a:rPr lang="fr-FR" sz="1800" dirty="0" smtClean="0">
                <a:latin typeface="DIN Light" pitchFamily="18" charset="0"/>
              </a:rPr>
              <a:t> observation satellite  and </a:t>
            </a:r>
            <a:r>
              <a:rPr lang="fr-FR" sz="1800" dirty="0" err="1" smtClean="0">
                <a:latin typeface="DIN Light" pitchFamily="18" charset="0"/>
              </a:rPr>
              <a:t>decoupling</a:t>
            </a:r>
            <a:r>
              <a:rPr lang="fr-FR" sz="1800" dirty="0" smtClean="0">
                <a:latin typeface="DIN Light" pitchFamily="18" charset="0"/>
              </a:rPr>
              <a:t> of </a:t>
            </a:r>
            <a:r>
              <a:rPr lang="fr-FR" sz="1800" dirty="0" err="1" smtClean="0">
                <a:latin typeface="DIN Light" pitchFamily="18" charset="0"/>
              </a:rPr>
              <a:t>spinning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actuaors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which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can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effect</a:t>
            </a:r>
            <a:r>
              <a:rPr lang="fr-FR" sz="1800" dirty="0" smtClean="0">
                <a:latin typeface="DIN Light" pitchFamily="18" charset="0"/>
              </a:rPr>
              <a:t> the </a:t>
            </a:r>
            <a:r>
              <a:rPr lang="fr-FR" sz="1800" dirty="0" err="1" smtClean="0">
                <a:latin typeface="DIN Light" pitchFamily="18" charset="0"/>
              </a:rPr>
              <a:t>quality</a:t>
            </a:r>
            <a:r>
              <a:rPr lang="fr-FR" sz="1800" dirty="0" smtClean="0">
                <a:latin typeface="DIN Light" pitchFamily="18" charset="0"/>
              </a:rPr>
              <a:t> of </a:t>
            </a:r>
            <a:r>
              <a:rPr lang="fr-FR" sz="1800" dirty="0" err="1" smtClean="0">
                <a:latin typeface="DIN Light" pitchFamily="18" charset="0"/>
              </a:rPr>
              <a:t>pictures</a:t>
            </a:r>
            <a:r>
              <a:rPr lang="fr-FR" sz="1800" dirty="0" smtClean="0">
                <a:latin typeface="DIN Light" pitchFamily="18" charset="0"/>
              </a:rPr>
              <a:t> !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7718"/>
            <a:ext cx="239987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mherzel\Desktop\Picto Comm\Images PPT\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5095" b="6158"/>
          <a:stretch>
            <a:fillRect/>
          </a:stretch>
        </p:blipFill>
        <p:spPr bwMode="auto">
          <a:xfrm>
            <a:off x="539553" y="4005064"/>
            <a:ext cx="1512168" cy="1092754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01208"/>
            <a:ext cx="1513878" cy="10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G_16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71900"/>
            <a:ext cx="2128529" cy="158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343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98467" y="5589241"/>
            <a:ext cx="8280920" cy="504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DIN Light" pitchFamily="18" charset="0"/>
              </a:rPr>
              <a:t>Thank you for your attention</a:t>
            </a:r>
            <a:endParaRPr lang="en-US" sz="1800" b="1" dirty="0" smtClean="0"/>
          </a:p>
          <a:p>
            <a:pPr>
              <a:buBlip>
                <a:blip r:embed="rId3"/>
              </a:buBlip>
            </a:pPr>
            <a:endParaRPr lang="en-US" sz="1800" dirty="0" smtClean="0">
              <a:solidFill>
                <a:srgbClr val="0070C0"/>
              </a:solidFill>
              <a:latin typeface="DIN Light" panose="02020500000000000000" pitchFamily="18" charset="0"/>
            </a:endParaRPr>
          </a:p>
          <a:p>
            <a:pPr marL="457200" lvl="1" indent="0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90488" lvl="1" indent="0" algn="just">
              <a:buNone/>
            </a:pPr>
            <a:r>
              <a:rPr lang="en-US" sz="1800" dirty="0" smtClean="0">
                <a:solidFill>
                  <a:srgbClr val="0070C0"/>
                </a:solidFill>
                <a:latin typeface="DIN Light" pitchFamily="18" charset="0"/>
              </a:rPr>
              <a:t> </a:t>
            </a: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2521" b="27168"/>
          <a:stretch>
            <a:fillRect/>
          </a:stretch>
        </p:blipFill>
        <p:spPr bwMode="auto">
          <a:xfrm>
            <a:off x="1244289" y="2413256"/>
            <a:ext cx="6389276" cy="290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778623"/>
            <a:ext cx="6408712" cy="13293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403648" y="1276036"/>
            <a:ext cx="3720801" cy="113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4000" b="1" dirty="0" smtClean="0">
                <a:solidFill>
                  <a:schemeClr val="bg1"/>
                </a:solidFill>
                <a:latin typeface="+mn-lt"/>
              </a:rPr>
              <a:t>SMAC </a:t>
            </a:r>
            <a:r>
              <a:rPr lang="fr-FR" altLang="fr-FR" sz="4000" b="1" dirty="0" err="1" smtClean="0">
                <a:solidFill>
                  <a:schemeClr val="bg1"/>
                </a:solidFill>
                <a:latin typeface="+mn-lt"/>
              </a:rPr>
              <a:t>Company</a:t>
            </a:r>
            <a:endParaRPr lang="fr-FR" altLang="fr-FR" sz="40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503797" y="1276036"/>
            <a:ext cx="17873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97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-9500" y="692696"/>
            <a:ext cx="7957368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2000" b="1" u="sng" dirty="0" err="1" smtClean="0">
                <a:latin typeface="DIN Light" pitchFamily="18" charset="0"/>
              </a:rPr>
              <a:t>Visco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elastic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materials</a:t>
            </a:r>
            <a:r>
              <a:rPr lang="fr-FR" sz="2000" b="1" u="sng" dirty="0" smtClean="0">
                <a:latin typeface="DIN Light" pitchFamily="18" charset="0"/>
              </a:rPr>
              <a:t> and </a:t>
            </a:r>
            <a:r>
              <a:rPr lang="fr-FR" sz="2000" b="1" u="sng" dirty="0" err="1" smtClean="0">
                <a:latin typeface="DIN Light" pitchFamily="18" charset="0"/>
              </a:rPr>
              <a:t>mechanical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behavior</a:t>
            </a:r>
            <a:endParaRPr lang="en-US" sz="20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Soft </a:t>
            </a:r>
            <a:r>
              <a:rPr lang="fr-FR" sz="1800" dirty="0" err="1" smtClean="0">
                <a:latin typeface="DIN Light" pitchFamily="18" charset="0"/>
              </a:rPr>
              <a:t>material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with</a:t>
            </a:r>
            <a:r>
              <a:rPr lang="fr-FR" sz="1800" dirty="0" smtClean="0">
                <a:latin typeface="DIN Light" pitchFamily="18" charset="0"/>
              </a:rPr>
              <a:t> an </a:t>
            </a:r>
            <a:r>
              <a:rPr lang="fr-FR" sz="1800" dirty="0" err="1" smtClean="0">
                <a:latin typeface="DIN Light" pitchFamily="18" charset="0"/>
              </a:rPr>
              <a:t>extreme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flexibiliy</a:t>
            </a:r>
            <a:r>
              <a:rPr lang="fr-FR" sz="1800" dirty="0" smtClean="0">
                <a:latin typeface="DIN Light" pitchFamily="18" charset="0"/>
              </a:rPr>
              <a:t> : Hyper-</a:t>
            </a:r>
            <a:r>
              <a:rPr lang="fr-FR" sz="1800" dirty="0" err="1" smtClean="0">
                <a:latin typeface="DIN Light" pitchFamily="18" charset="0"/>
              </a:rPr>
              <a:t>elactic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behavior</a:t>
            </a: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Visco-elasticity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defined</a:t>
            </a:r>
            <a:r>
              <a:rPr lang="fr-FR" sz="1800" dirty="0" smtClean="0">
                <a:latin typeface="DIN Light" pitchFamily="18" charset="0"/>
              </a:rPr>
              <a:t> by a </a:t>
            </a:r>
            <a:r>
              <a:rPr lang="fr-FR" sz="1800" dirty="0" err="1" smtClean="0">
                <a:latin typeface="DIN Light" pitchFamily="18" charset="0"/>
              </a:rPr>
              <a:t>storage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modulus</a:t>
            </a:r>
            <a:r>
              <a:rPr lang="fr-FR" sz="1800" dirty="0" smtClean="0">
                <a:latin typeface="DIN Light" pitchFamily="18" charset="0"/>
              </a:rPr>
              <a:t> (E’) </a:t>
            </a:r>
          </a:p>
          <a:p>
            <a:pPr marL="457200" lvl="1" indent="0" algn="just">
              <a:buNone/>
            </a:pPr>
            <a:r>
              <a:rPr lang="fr-FR" sz="1800" dirty="0" smtClean="0">
                <a:latin typeface="DIN Light" pitchFamily="18" charset="0"/>
              </a:rPr>
              <a:t>      and a </a:t>
            </a:r>
            <a:r>
              <a:rPr lang="fr-FR" sz="1800" dirty="0" err="1" smtClean="0">
                <a:latin typeface="DIN Light" pitchFamily="18" charset="0"/>
              </a:rPr>
              <a:t>loss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modulus</a:t>
            </a:r>
            <a:r>
              <a:rPr lang="fr-FR" sz="1800" dirty="0" smtClean="0">
                <a:latin typeface="DIN Light" pitchFamily="18" charset="0"/>
              </a:rPr>
              <a:t> (E’’)</a:t>
            </a: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8" name="Image 7" descr="IMG_188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54" y="1512317"/>
            <a:ext cx="1152128" cy="16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868144" y="3126804"/>
            <a:ext cx="2772816" cy="380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1200" b="1" u="sng" dirty="0" err="1" smtClean="0">
                <a:latin typeface="DIN Light" pitchFamily="18" charset="0"/>
              </a:rPr>
              <a:t>Ultimate</a:t>
            </a:r>
            <a:r>
              <a:rPr lang="fr-FR" sz="1200" b="1" u="sng" dirty="0" smtClean="0">
                <a:latin typeface="DIN Light" pitchFamily="18" charset="0"/>
              </a:rPr>
              <a:t> tests on IMU damper</a:t>
            </a:r>
            <a:endParaRPr lang="en-US" sz="1200" b="1" u="sng" dirty="0" smtClean="0">
              <a:latin typeface="DIN Light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10" name="Image 9" descr="spring and dashpo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6318"/>
            <a:ext cx="1656184" cy="148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2987526" cy="19970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2416"/>
            <a:ext cx="3144968" cy="10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447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-9500" y="692696"/>
            <a:ext cx="7957368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2000" b="1" u="sng" dirty="0" err="1" smtClean="0">
                <a:latin typeface="DIN Light" pitchFamily="18" charset="0"/>
              </a:rPr>
              <a:t>Visco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elastic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materials</a:t>
            </a:r>
            <a:r>
              <a:rPr lang="fr-FR" sz="2000" b="1" u="sng" dirty="0" smtClean="0">
                <a:latin typeface="DIN Light" pitchFamily="18" charset="0"/>
              </a:rPr>
              <a:t> and </a:t>
            </a:r>
            <a:r>
              <a:rPr lang="fr-FR" sz="2000" b="1" u="sng" dirty="0" err="1" smtClean="0">
                <a:latin typeface="DIN Light" pitchFamily="18" charset="0"/>
              </a:rPr>
              <a:t>mechanical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behavior</a:t>
            </a:r>
            <a:endParaRPr lang="en-US" sz="20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Effect</a:t>
            </a:r>
            <a:r>
              <a:rPr lang="fr-FR" sz="1800" dirty="0" smtClean="0">
                <a:latin typeface="DIN Light" pitchFamily="18" charset="0"/>
              </a:rPr>
              <a:t> of the </a:t>
            </a:r>
            <a:r>
              <a:rPr lang="fr-FR" sz="1800" dirty="0" err="1" smtClean="0">
                <a:latin typeface="DIN Light" pitchFamily="18" charset="0"/>
              </a:rPr>
              <a:t>temperature</a:t>
            </a:r>
            <a:r>
              <a:rPr lang="fr-FR" sz="1800" dirty="0" smtClean="0">
                <a:latin typeface="DIN Light" pitchFamily="18" charset="0"/>
              </a:rPr>
              <a:t> on the </a:t>
            </a:r>
            <a:r>
              <a:rPr lang="fr-FR" sz="1800" dirty="0" err="1" smtClean="0">
                <a:latin typeface="DIN Light" pitchFamily="18" charset="0"/>
              </a:rPr>
              <a:t>moduli</a:t>
            </a:r>
            <a:r>
              <a:rPr lang="fr-FR" sz="1800" dirty="0" smtClean="0">
                <a:latin typeface="DIN Light" pitchFamily="18" charset="0"/>
              </a:rPr>
              <a:t> :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Effect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>
                <a:latin typeface="DIN Light" pitchFamily="18" charset="0"/>
              </a:rPr>
              <a:t>of the </a:t>
            </a:r>
            <a:r>
              <a:rPr lang="fr-FR" sz="1800" dirty="0" err="1" smtClean="0">
                <a:latin typeface="DIN Light" pitchFamily="18" charset="0"/>
              </a:rPr>
              <a:t>frequency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>
                <a:latin typeface="DIN Light" pitchFamily="18" charset="0"/>
              </a:rPr>
              <a:t>on the </a:t>
            </a:r>
            <a:r>
              <a:rPr lang="fr-FR" sz="1800" dirty="0" err="1" smtClean="0">
                <a:latin typeface="DIN Light" pitchFamily="18" charset="0"/>
              </a:rPr>
              <a:t>moduli</a:t>
            </a:r>
            <a:r>
              <a:rPr lang="fr-FR" sz="1800" dirty="0" smtClean="0">
                <a:latin typeface="DIN Light" pitchFamily="18" charset="0"/>
              </a:rPr>
              <a:t> : </a:t>
            </a: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53734"/>
            <a:ext cx="2381546" cy="143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58" y="1853734"/>
            <a:ext cx="2592288" cy="1504528"/>
          </a:xfrm>
          <a:prstGeom prst="rect">
            <a:avLst/>
          </a:prstGeom>
          <a:noFill/>
        </p:spPr>
      </p:pic>
      <p:pic>
        <p:nvPicPr>
          <p:cNvPr id="13" name="Imag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9" y="3861048"/>
            <a:ext cx="3888431" cy="192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745255" y="5782846"/>
            <a:ext cx="3489007" cy="380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1200" b="1" u="sng" dirty="0" smtClean="0">
                <a:latin typeface="DIN Light" pitchFamily="18" charset="0"/>
              </a:rPr>
              <a:t>SMACTANE 50 SP and DMA tests</a:t>
            </a:r>
            <a:endParaRPr lang="en-US" sz="1200" b="1" u="sng" dirty="0" smtClean="0">
              <a:latin typeface="DIN Light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>
              <a:latin typeface="DIN Light" pitchFamily="18" charset="0"/>
            </a:endParaRP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177333441"/>
              </p:ext>
            </p:extLst>
          </p:nvPr>
        </p:nvGraphicFramePr>
        <p:xfrm>
          <a:off x="5508104" y="3883521"/>
          <a:ext cx="3024336" cy="169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6442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19816" y="620688"/>
            <a:ext cx="7957368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2000" b="1" u="sng" dirty="0" err="1" smtClean="0">
                <a:latin typeface="DIN Light" pitchFamily="18" charset="0"/>
              </a:rPr>
              <a:t>Visco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elastic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materials</a:t>
            </a:r>
            <a:r>
              <a:rPr lang="fr-FR" sz="2000" b="1" u="sng" dirty="0" smtClean="0">
                <a:latin typeface="DIN Light" pitchFamily="18" charset="0"/>
              </a:rPr>
              <a:t> and </a:t>
            </a:r>
            <a:r>
              <a:rPr lang="fr-FR" sz="2000" b="1" u="sng" dirty="0" err="1" smtClean="0">
                <a:latin typeface="DIN Light" pitchFamily="18" charset="0"/>
              </a:rPr>
              <a:t>mechanical</a:t>
            </a:r>
            <a:r>
              <a:rPr lang="fr-FR" sz="2000" b="1" u="sng" dirty="0" smtClean="0">
                <a:latin typeface="DIN Light" pitchFamily="18" charset="0"/>
              </a:rPr>
              <a:t> </a:t>
            </a:r>
            <a:r>
              <a:rPr lang="fr-FR" sz="2000" b="1" u="sng" dirty="0" err="1" smtClean="0">
                <a:latin typeface="DIN Light" pitchFamily="18" charset="0"/>
              </a:rPr>
              <a:t>behavior</a:t>
            </a:r>
            <a:endParaRPr lang="en-US" sz="20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Effect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>
                <a:latin typeface="DIN Light" pitchFamily="18" charset="0"/>
              </a:rPr>
              <a:t>of the </a:t>
            </a:r>
            <a:r>
              <a:rPr lang="fr-FR" sz="1800" dirty="0" err="1" smtClean="0">
                <a:latin typeface="DIN Light" pitchFamily="18" charset="0"/>
              </a:rPr>
              <a:t>strain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onthe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moduli</a:t>
            </a:r>
            <a:r>
              <a:rPr lang="fr-FR" sz="1800" dirty="0" smtClean="0">
                <a:latin typeface="DIN Light" pitchFamily="18" charset="0"/>
              </a:rPr>
              <a:t> :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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Visco-elastic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material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=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Various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No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linearity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effects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but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very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interesting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to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solve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dynamic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problems</a:t>
            </a:r>
            <a:r>
              <a:rPr lang="fr-FR" sz="1800" b="1" dirty="0" smtClean="0">
                <a:solidFill>
                  <a:schemeClr val="tx2"/>
                </a:solidFill>
                <a:latin typeface="DIN Light" pitchFamily="18" charset="0"/>
                <a:sym typeface="Wingdings" panose="05000000000000000000" pitchFamily="2" charset="2"/>
              </a:rPr>
              <a:t> ! </a:t>
            </a:r>
            <a:endParaRPr lang="fr-FR" sz="1800" b="1" dirty="0">
              <a:solidFill>
                <a:schemeClr val="tx2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556148" y="3645024"/>
            <a:ext cx="3489007" cy="380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1200" b="1" u="sng" dirty="0" smtClean="0">
                <a:latin typeface="DIN Light" pitchFamily="18" charset="0"/>
              </a:rPr>
              <a:t>SMACTANE 50 SP and DMA tests</a:t>
            </a:r>
            <a:endParaRPr lang="en-US" sz="1200" b="1" u="sng" dirty="0" smtClean="0">
              <a:latin typeface="DIN Light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>
              <a:latin typeface="DIN Light" pitchFamily="18" charset="0"/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4169125284"/>
              </p:ext>
            </p:extLst>
          </p:nvPr>
        </p:nvGraphicFramePr>
        <p:xfrm>
          <a:off x="2778000" y="1741860"/>
          <a:ext cx="3024336" cy="169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Accolade fermante 1"/>
          <p:cNvSpPr/>
          <p:nvPr/>
        </p:nvSpPr>
        <p:spPr>
          <a:xfrm>
            <a:off x="6084168" y="1916832"/>
            <a:ext cx="216024" cy="172819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012363" y="2590849"/>
            <a:ext cx="2220280" cy="380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1400" b="1" u="sng" dirty="0" smtClean="0">
                <a:latin typeface="DIN Light" pitchFamily="18" charset="0"/>
              </a:rPr>
              <a:t>PAYNE EFFECT</a:t>
            </a:r>
            <a:endParaRPr lang="en-US" sz="1400" b="1" u="sng" dirty="0" smtClean="0">
              <a:latin typeface="DIN Light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11" name="Image 28" descr="suspension roue inertie microsatellite MYRIA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76" y="4661024"/>
            <a:ext cx="2248463" cy="16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61024"/>
            <a:ext cx="15903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6" r="12160"/>
          <a:stretch>
            <a:fillRect/>
          </a:stretch>
        </p:blipFill>
        <p:spPr bwMode="auto">
          <a:xfrm>
            <a:off x="7122503" y="4830420"/>
            <a:ext cx="1681776" cy="1317391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96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908720"/>
            <a:ext cx="7741344" cy="33843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 smtClean="0">
                <a:latin typeface="DIN Light" pitchFamily="18" charset="0"/>
              </a:rPr>
              <a:t>Viscoelastic</a:t>
            </a:r>
            <a:r>
              <a:rPr lang="fr-FR" sz="1800" b="1" u="sng" dirty="0" smtClean="0">
                <a:latin typeface="DIN Light" pitchFamily="18" charset="0"/>
              </a:rPr>
              <a:t> damper for SEIS/INSIGHT </a:t>
            </a:r>
            <a:r>
              <a:rPr lang="fr-FR" sz="1800" b="1" u="sng" dirty="0" err="1" smtClean="0">
                <a:latin typeface="DIN Light" pitchFamily="18" charset="0"/>
              </a:rPr>
              <a:t>payload</a:t>
            </a:r>
            <a:endParaRPr lang="en-US" sz="1800" b="1" u="sng" dirty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INSIGHT : NASA </a:t>
            </a:r>
            <a:r>
              <a:rPr lang="fr-FR" sz="1800" dirty="0" err="1">
                <a:latin typeface="DIN Light" pitchFamily="18" charset="0"/>
              </a:rPr>
              <a:t>Discovery</a:t>
            </a:r>
            <a:r>
              <a:rPr lang="fr-FR" sz="1800" dirty="0">
                <a:latin typeface="DIN Light" pitchFamily="18" charset="0"/>
              </a:rPr>
              <a:t> Program mission on </a:t>
            </a:r>
            <a:r>
              <a:rPr lang="fr-FR" sz="1800" dirty="0" smtClean="0">
                <a:latin typeface="DIN Light" pitchFamily="18" charset="0"/>
              </a:rPr>
              <a:t>Mars </a:t>
            </a:r>
            <a:r>
              <a:rPr lang="fr-FR" sz="1800" dirty="0" err="1" smtClean="0">
                <a:latin typeface="DIN Light" pitchFamily="18" charset="0"/>
              </a:rPr>
              <a:t>proposed</a:t>
            </a:r>
            <a:r>
              <a:rPr lang="fr-FR" sz="1800" dirty="0" smtClean="0">
                <a:latin typeface="DIN Light" pitchFamily="18" charset="0"/>
              </a:rPr>
              <a:t> by JPL </a:t>
            </a:r>
            <a:r>
              <a:rPr lang="fr-FR" sz="1800" dirty="0" err="1" smtClean="0">
                <a:latin typeface="DIN Light" pitchFamily="18" charset="0"/>
              </a:rPr>
              <a:t>with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several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european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partners</a:t>
            </a:r>
            <a:endParaRPr lang="fr-FR" sz="1800" dirty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DIN Light" pitchFamily="18" charset="0"/>
              </a:rPr>
              <a:t>Objectives : To improve the scientific knowledge about the planet formation process by measuring the planet “vital signs”</a:t>
            </a: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429000"/>
            <a:ext cx="35231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58" y="3581387"/>
            <a:ext cx="3248045" cy="20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2411760" y="4797152"/>
            <a:ext cx="381642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499476" y="5733256"/>
            <a:ext cx="3489007" cy="3801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1200" b="1" u="sng" dirty="0" err="1" smtClean="0">
                <a:latin typeface="DIN Light" pitchFamily="18" charset="0"/>
              </a:rPr>
              <a:t>View</a:t>
            </a:r>
            <a:r>
              <a:rPr lang="fr-FR" sz="1200" b="1" u="sng" dirty="0" smtClean="0">
                <a:latin typeface="DIN Light" pitchFamily="18" charset="0"/>
              </a:rPr>
              <a:t> of the SEIS </a:t>
            </a:r>
            <a:r>
              <a:rPr lang="fr-FR" sz="1200" b="1" u="sng" dirty="0" err="1" smtClean="0">
                <a:latin typeface="DIN Light" pitchFamily="18" charset="0"/>
              </a:rPr>
              <a:t>Payload</a:t>
            </a:r>
            <a:endParaRPr lang="en-US" sz="1200" b="1" u="sng" dirty="0" smtClean="0">
              <a:latin typeface="DIN Light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>
              <a:latin typeface="DIN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05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737402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err="1">
                <a:latin typeface="DIN Light" pitchFamily="18" charset="0"/>
              </a:rPr>
              <a:t>Viscoelastic</a:t>
            </a:r>
            <a:r>
              <a:rPr lang="fr-FR" sz="1800" b="1" u="sng" dirty="0">
                <a:latin typeface="DIN Light" pitchFamily="18" charset="0"/>
              </a:rPr>
              <a:t> damper for SEIS/INSIGHT </a:t>
            </a:r>
            <a:r>
              <a:rPr lang="fr-FR" sz="1800" b="1" u="sng" dirty="0" err="1">
                <a:latin typeface="DIN Light" pitchFamily="18" charset="0"/>
              </a:rPr>
              <a:t>payload</a:t>
            </a:r>
            <a:endParaRPr lang="en-US" sz="1800" b="1" u="sng" dirty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2000" b="1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Launch</a:t>
            </a:r>
            <a:r>
              <a:rPr lang="fr-FR" sz="1800" dirty="0" smtClean="0">
                <a:latin typeface="DIN Light" pitchFamily="18" charset="0"/>
              </a:rPr>
              <a:t> phase &amp; Landing phase :  </a:t>
            </a:r>
            <a:r>
              <a:rPr lang="fr-FR" sz="1800" dirty="0" err="1" smtClean="0">
                <a:latin typeface="DIN Light" pitchFamily="18" charset="0"/>
              </a:rPr>
              <a:t>Random</a:t>
            </a:r>
            <a:r>
              <a:rPr lang="fr-FR" sz="1800" dirty="0" smtClean="0">
                <a:latin typeface="DIN Light" pitchFamily="18" charset="0"/>
              </a:rPr>
              <a:t> + </a:t>
            </a:r>
            <a:r>
              <a:rPr lang="fr-FR" sz="1800" dirty="0" err="1" smtClean="0">
                <a:latin typeface="DIN Light" pitchFamily="18" charset="0"/>
              </a:rPr>
              <a:t>Shocks</a:t>
            </a: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About the </a:t>
            </a:r>
            <a:r>
              <a:rPr lang="fr-FR" sz="1800" dirty="0" err="1" smtClean="0">
                <a:latin typeface="DIN Light" pitchFamily="18" charset="0"/>
              </a:rPr>
              <a:t>Shock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events</a:t>
            </a:r>
            <a:r>
              <a:rPr lang="fr-FR" sz="1800" dirty="0" smtClean="0">
                <a:latin typeface="DIN Light" pitchFamily="18" charset="0"/>
              </a:rPr>
              <a:t> : </a:t>
            </a:r>
            <a:r>
              <a:rPr lang="en-US" sz="1800" dirty="0" smtClean="0">
                <a:latin typeface="DIN Light" pitchFamily="18" charset="0"/>
              </a:rPr>
              <a:t>Usual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en-US" sz="1800" dirty="0" smtClean="0">
                <a:latin typeface="DIN Light" pitchFamily="18" charset="0"/>
              </a:rPr>
              <a:t>launch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en-US" sz="1800" dirty="0" smtClean="0">
                <a:latin typeface="DIN Light" pitchFamily="18" charset="0"/>
              </a:rPr>
              <a:t>shocks</a:t>
            </a:r>
            <a:r>
              <a:rPr lang="fr-FR" sz="1800" dirty="0" smtClean="0">
                <a:latin typeface="DIN Light" pitchFamily="18" charset="0"/>
              </a:rPr>
              <a:t>, Activation of lock </a:t>
            </a:r>
            <a:r>
              <a:rPr lang="fr-FR" sz="1800" dirty="0" err="1" smtClean="0">
                <a:latin typeface="DIN Light" pitchFamily="18" charset="0"/>
              </a:rPr>
              <a:t>actuators</a:t>
            </a:r>
            <a:r>
              <a:rPr lang="fr-FR" sz="1800" dirty="0" smtClean="0">
                <a:latin typeface="DIN Light" pitchFamily="18" charset="0"/>
              </a:rPr>
              <a:t> , </a:t>
            </a:r>
            <a:r>
              <a:rPr lang="fr-FR" sz="1800" dirty="0" err="1" smtClean="0">
                <a:latin typeface="DIN Light" pitchFamily="18" charset="0"/>
              </a:rPr>
              <a:t>deployment</a:t>
            </a:r>
            <a:r>
              <a:rPr lang="fr-FR" sz="1800" dirty="0" smtClean="0">
                <a:latin typeface="DIN Light" pitchFamily="18" charset="0"/>
              </a:rPr>
              <a:t> of </a:t>
            </a:r>
            <a:r>
              <a:rPr lang="fr-FR" sz="1800" dirty="0" err="1" smtClean="0">
                <a:latin typeface="DIN Light" pitchFamily="18" charset="0"/>
              </a:rPr>
              <a:t>seismometer</a:t>
            </a:r>
            <a:r>
              <a:rPr lang="fr-FR" sz="1800" dirty="0" smtClean="0">
                <a:latin typeface="DIN Light" pitchFamily="18" charset="0"/>
              </a:rPr>
              <a:t>,….</a:t>
            </a: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/>
              <a:buChar char="è"/>
            </a:pPr>
            <a:r>
              <a:rPr lang="fr-FR" sz="1800" b="1" dirty="0" smtClean="0">
                <a:solidFill>
                  <a:srgbClr val="FF0000"/>
                </a:solidFill>
                <a:latin typeface="DIN Light" pitchFamily="18" charset="0"/>
              </a:rPr>
              <a:t>The </a:t>
            </a:r>
            <a:r>
              <a:rPr lang="fr-FR" sz="1800" b="1" dirty="0" err="1" smtClean="0">
                <a:solidFill>
                  <a:srgbClr val="FF0000"/>
                </a:solidFill>
                <a:latin typeface="DIN Light" pitchFamily="18" charset="0"/>
              </a:rPr>
              <a:t>payload</a:t>
            </a:r>
            <a:r>
              <a:rPr lang="fr-FR" sz="1800" b="1" dirty="0" smtClean="0">
                <a:solidFill>
                  <a:srgbClr val="FF0000"/>
                </a:solidFill>
                <a:latin typeface="DIN Light" pitchFamily="18" charset="0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latin typeface="DIN Light" pitchFamily="18" charset="0"/>
              </a:rPr>
              <a:t>can</a:t>
            </a:r>
            <a:r>
              <a:rPr lang="fr-FR" sz="1800" b="1" dirty="0" smtClean="0">
                <a:solidFill>
                  <a:srgbClr val="FF0000"/>
                </a:solidFill>
                <a:latin typeface="DIN Light" pitchFamily="18" charset="0"/>
              </a:rPr>
              <a:t> not survive to</a:t>
            </a:r>
          </a:p>
          <a:p>
            <a:pPr marL="457200" lvl="1" indent="0" algn="just">
              <a:buNone/>
            </a:pPr>
            <a:r>
              <a:rPr lang="fr-FR" sz="1800" b="1" dirty="0">
                <a:solidFill>
                  <a:srgbClr val="FF0000"/>
                </a:solidFill>
                <a:latin typeface="DIN Light" pitchFamily="18" charset="0"/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  <a:latin typeface="DIN Light" pitchFamily="18" charset="0"/>
              </a:rPr>
              <a:t>     </a:t>
            </a:r>
            <a:r>
              <a:rPr lang="fr-FR" sz="1800" b="1" dirty="0" err="1" smtClean="0">
                <a:solidFill>
                  <a:srgbClr val="FF0000"/>
                </a:solidFill>
                <a:latin typeface="DIN Light" pitchFamily="18" charset="0"/>
              </a:rPr>
              <a:t>this</a:t>
            </a:r>
            <a:r>
              <a:rPr lang="fr-FR" sz="1800" b="1" dirty="0" smtClean="0">
                <a:solidFill>
                  <a:srgbClr val="FF0000"/>
                </a:solidFill>
                <a:latin typeface="DIN Light" pitchFamily="18" charset="0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latin typeface="DIN Light" pitchFamily="18" charset="0"/>
              </a:rPr>
              <a:t>mechanical</a:t>
            </a:r>
            <a:r>
              <a:rPr lang="fr-FR" sz="1800" b="1" dirty="0" smtClean="0">
                <a:solidFill>
                  <a:srgbClr val="FF0000"/>
                </a:solidFill>
                <a:latin typeface="DIN Light" pitchFamily="18" charset="0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latin typeface="DIN Light" pitchFamily="18" charset="0"/>
              </a:rPr>
              <a:t>environment</a:t>
            </a:r>
            <a:r>
              <a:rPr lang="fr-FR" sz="1800" b="1" dirty="0" smtClean="0">
                <a:solidFill>
                  <a:srgbClr val="FF0000"/>
                </a:solidFill>
                <a:latin typeface="DIN Light" pitchFamily="18" charset="0"/>
              </a:rPr>
              <a:t> !!!</a:t>
            </a:r>
            <a:endParaRPr lang="fr-FR" sz="1800" b="1" dirty="0">
              <a:solidFill>
                <a:srgbClr val="FF000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SMAC </a:t>
            </a:r>
            <a:r>
              <a:rPr lang="fr-FR" sz="1800" dirty="0" err="1" smtClean="0">
                <a:latin typeface="DIN Light" pitchFamily="18" charset="0"/>
              </a:rPr>
              <a:t>is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selected</a:t>
            </a:r>
            <a:r>
              <a:rPr lang="fr-FR" sz="1800" dirty="0" smtClean="0">
                <a:latin typeface="DIN Light" pitchFamily="18" charset="0"/>
              </a:rPr>
              <a:t> to design a </a:t>
            </a:r>
            <a:r>
              <a:rPr lang="fr-FR" sz="1800" dirty="0" err="1" smtClean="0">
                <a:latin typeface="DIN Light" pitchFamily="18" charset="0"/>
              </a:rPr>
              <a:t>visco-elastic</a:t>
            </a:r>
            <a:r>
              <a:rPr lang="fr-FR" sz="1800" dirty="0" smtClean="0">
                <a:latin typeface="DIN Light" pitchFamily="18" charset="0"/>
              </a:rPr>
              <a:t> damper to </a:t>
            </a:r>
            <a:r>
              <a:rPr lang="fr-FR" sz="1800" dirty="0" err="1" smtClean="0">
                <a:latin typeface="DIN Light" pitchFamily="18" charset="0"/>
              </a:rPr>
              <a:t>protect</a:t>
            </a:r>
            <a:r>
              <a:rPr lang="fr-FR" sz="1800" dirty="0" smtClean="0">
                <a:latin typeface="DIN Light" pitchFamily="18" charset="0"/>
              </a:rPr>
              <a:t> the SEIS </a:t>
            </a:r>
            <a:r>
              <a:rPr lang="fr-FR" sz="1800" dirty="0" err="1" smtClean="0">
                <a:latin typeface="DIN Light" pitchFamily="18" charset="0"/>
              </a:rPr>
              <a:t>payload</a:t>
            </a: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95" y="2780928"/>
            <a:ext cx="4429000" cy="27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13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769657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smtClean="0">
                <a:latin typeface="DIN Light" pitchFamily="18" charset="0"/>
              </a:rPr>
              <a:t>Design of the </a:t>
            </a:r>
            <a:r>
              <a:rPr lang="fr-FR" sz="1800" b="1" u="sng" dirty="0" err="1" smtClean="0">
                <a:latin typeface="DIN Light" pitchFamily="18" charset="0"/>
              </a:rPr>
              <a:t>dampers</a:t>
            </a:r>
            <a:r>
              <a:rPr lang="fr-FR" sz="1800" b="1" u="sng" dirty="0" smtClean="0">
                <a:latin typeface="DIN Light" pitchFamily="18" charset="0"/>
              </a:rPr>
              <a:t> : </a:t>
            </a:r>
            <a:r>
              <a:rPr lang="fr-FR" sz="1800" b="1" u="sng" dirty="0" err="1" smtClean="0">
                <a:latin typeface="DIN Light" pitchFamily="18" charset="0"/>
              </a:rPr>
              <a:t>Review</a:t>
            </a:r>
            <a:r>
              <a:rPr lang="fr-FR" sz="1800" b="1" u="sng" dirty="0" smtClean="0">
                <a:latin typeface="DIN Light" pitchFamily="18" charset="0"/>
              </a:rPr>
              <a:t> of the </a:t>
            </a:r>
            <a:r>
              <a:rPr lang="fr-FR" sz="1800" b="1" u="sng" dirty="0" err="1" smtClean="0">
                <a:latin typeface="DIN Light" pitchFamily="18" charset="0"/>
              </a:rPr>
              <a:t>specification</a:t>
            </a:r>
            <a:endParaRPr lang="en-US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Mass of the </a:t>
            </a:r>
            <a:r>
              <a:rPr lang="fr-FR" sz="1800" dirty="0" err="1" smtClean="0">
                <a:latin typeface="DIN Light" pitchFamily="18" charset="0"/>
              </a:rPr>
              <a:t>suspended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payload</a:t>
            </a:r>
            <a:r>
              <a:rPr lang="fr-FR" sz="1800" dirty="0" smtClean="0">
                <a:latin typeface="DIN Light" pitchFamily="18" charset="0"/>
              </a:rPr>
              <a:t> : 8,0Kg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DIN Light" pitchFamily="18" charset="0"/>
              </a:rPr>
              <a:t>Localisation of the </a:t>
            </a:r>
            <a:r>
              <a:rPr lang="fr-FR" sz="1800" dirty="0" err="1" smtClean="0">
                <a:latin typeface="DIN Light" pitchFamily="18" charset="0"/>
              </a:rPr>
              <a:t>dampers</a:t>
            </a:r>
            <a:r>
              <a:rPr lang="fr-FR" sz="1800" dirty="0" smtClean="0">
                <a:latin typeface="DIN Light" pitchFamily="18" charset="0"/>
              </a:rPr>
              <a:t> : </a:t>
            </a:r>
            <a:r>
              <a:rPr lang="fr-FR" sz="1800" dirty="0" err="1" smtClean="0">
                <a:latin typeface="DIN Light" pitchFamily="18" charset="0"/>
              </a:rPr>
              <a:t>Aligned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with</a:t>
            </a:r>
            <a:r>
              <a:rPr lang="fr-FR" sz="1800" dirty="0" smtClean="0">
                <a:latin typeface="DIN Light" pitchFamily="18" charset="0"/>
              </a:rPr>
              <a:t> the </a:t>
            </a:r>
            <a:r>
              <a:rPr lang="fr-FR" sz="1800" dirty="0" err="1" smtClean="0">
                <a:latin typeface="DIN Light" pitchFamily="18" charset="0"/>
              </a:rPr>
              <a:t>suspended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CoG</a:t>
            </a: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Mechanical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random</a:t>
            </a:r>
            <a:r>
              <a:rPr lang="fr-FR" sz="1800" dirty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levels</a:t>
            </a:r>
            <a:r>
              <a:rPr lang="fr-FR" sz="1800" dirty="0" smtClean="0">
                <a:latin typeface="DIN Light" pitchFamily="18" charset="0"/>
              </a:rPr>
              <a:t> : </a:t>
            </a:r>
            <a:r>
              <a:rPr lang="fr-FR" sz="1800" dirty="0">
                <a:latin typeface="DIN Light" pitchFamily="18" charset="0"/>
              </a:rPr>
              <a:t>7,16 </a:t>
            </a:r>
            <a:r>
              <a:rPr lang="fr-FR" sz="1800" dirty="0" err="1" smtClean="0">
                <a:latin typeface="DIN Light" pitchFamily="18" charset="0"/>
              </a:rPr>
              <a:t>grms</a:t>
            </a: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Shock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>
                <a:latin typeface="DIN Light" pitchFamily="18" charset="0"/>
              </a:rPr>
              <a:t>environment</a:t>
            </a:r>
            <a:r>
              <a:rPr lang="fr-FR" sz="1800" dirty="0">
                <a:latin typeface="DIN Light" pitchFamily="18" charset="0"/>
              </a:rPr>
              <a:t> profile : 2200g </a:t>
            </a:r>
            <a:r>
              <a:rPr lang="fr-FR" sz="1800" dirty="0" err="1">
                <a:latin typeface="DIN Light" pitchFamily="18" charset="0"/>
              </a:rPr>
              <a:t>from</a:t>
            </a:r>
            <a:r>
              <a:rPr lang="fr-FR" sz="1800" dirty="0">
                <a:latin typeface="DIN Light" pitchFamily="18" charset="0"/>
              </a:rPr>
              <a:t> 2kHz up to 10kHz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861048"/>
            <a:ext cx="296053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600400" cy="234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05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7544" y="908720"/>
            <a:ext cx="7741344" cy="53285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algn="ctr">
              <a:buNone/>
            </a:pPr>
            <a:r>
              <a:rPr lang="fr-FR" sz="1800" b="1" u="sng" dirty="0" smtClean="0">
                <a:latin typeface="DIN Light" pitchFamily="18" charset="0"/>
              </a:rPr>
              <a:t>Design of the </a:t>
            </a:r>
            <a:r>
              <a:rPr lang="fr-FR" sz="1800" b="1" u="sng" dirty="0" err="1" smtClean="0">
                <a:latin typeface="DIN Light" pitchFamily="18" charset="0"/>
              </a:rPr>
              <a:t>dampers</a:t>
            </a:r>
            <a:r>
              <a:rPr lang="fr-FR" sz="1800" b="1" u="sng" dirty="0" smtClean="0">
                <a:latin typeface="DIN Light" pitchFamily="18" charset="0"/>
              </a:rPr>
              <a:t> : </a:t>
            </a:r>
            <a:r>
              <a:rPr lang="fr-FR" sz="1800" b="1" u="sng" dirty="0" err="1" smtClean="0">
                <a:latin typeface="DIN Light" pitchFamily="18" charset="0"/>
              </a:rPr>
              <a:t>Review</a:t>
            </a:r>
            <a:r>
              <a:rPr lang="fr-FR" sz="1800" b="1" u="sng" dirty="0" smtClean="0">
                <a:latin typeface="DIN Light" pitchFamily="18" charset="0"/>
              </a:rPr>
              <a:t> of the </a:t>
            </a:r>
            <a:r>
              <a:rPr lang="fr-FR" sz="1800" b="1" u="sng" dirty="0" err="1" smtClean="0">
                <a:latin typeface="DIN Light" pitchFamily="18" charset="0"/>
              </a:rPr>
              <a:t>specification</a:t>
            </a:r>
            <a:endParaRPr lang="en-US" sz="1800" b="1" u="sng" dirty="0" smtClean="0">
              <a:latin typeface="DIN Light" pitchFamily="18" charset="0"/>
            </a:endParaRPr>
          </a:p>
          <a:p>
            <a:pPr marL="457200" lvl="1" indent="0" algn="ctr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Temperature</a:t>
            </a:r>
            <a:r>
              <a:rPr lang="fr-FR" sz="1800" dirty="0" smtClean="0">
                <a:latin typeface="DIN Light" pitchFamily="18" charset="0"/>
              </a:rPr>
              <a:t> range,  </a:t>
            </a:r>
            <a:r>
              <a:rPr lang="fr-FR" sz="1800" dirty="0" err="1" smtClean="0">
                <a:latin typeface="DIN Light" pitchFamily="18" charset="0"/>
              </a:rPr>
              <a:t>Random</a:t>
            </a:r>
            <a:r>
              <a:rPr lang="fr-FR" sz="1800" dirty="0" smtClean="0">
                <a:latin typeface="DIN Light" pitchFamily="18" charset="0"/>
              </a:rPr>
              <a:t> : -20°C / +45°C</a:t>
            </a:r>
          </a:p>
          <a:p>
            <a:pPr marL="457200" lvl="1" indent="0" algn="just">
              <a:buNone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Temperature</a:t>
            </a:r>
            <a:r>
              <a:rPr lang="fr-FR" sz="1800" dirty="0" smtClean="0">
                <a:latin typeface="DIN Light" pitchFamily="18" charset="0"/>
              </a:rPr>
              <a:t> range, </a:t>
            </a:r>
            <a:r>
              <a:rPr lang="fr-FR" sz="1800" dirty="0" err="1" smtClean="0">
                <a:latin typeface="DIN Light" pitchFamily="18" charset="0"/>
              </a:rPr>
              <a:t>Shock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events</a:t>
            </a:r>
            <a:r>
              <a:rPr lang="fr-FR" sz="1800" dirty="0" smtClean="0">
                <a:latin typeface="DIN Light" pitchFamily="18" charset="0"/>
              </a:rPr>
              <a:t> : </a:t>
            </a:r>
            <a:r>
              <a:rPr lang="fr-FR" sz="1600" dirty="0" smtClean="0">
                <a:latin typeface="DIN Light" pitchFamily="18" charset="0"/>
              </a:rPr>
              <a:t> </a:t>
            </a:r>
            <a:r>
              <a:rPr lang="fr-FR" sz="1800" b="1" dirty="0" smtClean="0">
                <a:solidFill>
                  <a:schemeClr val="accent1"/>
                </a:solidFill>
                <a:latin typeface="DIN Light" pitchFamily="18" charset="0"/>
              </a:rPr>
              <a:t>-50°C </a:t>
            </a:r>
            <a:r>
              <a:rPr lang="fr-FR" sz="1800" dirty="0" smtClean="0">
                <a:latin typeface="DIN Light" pitchFamily="18" charset="0"/>
              </a:rPr>
              <a:t>/ +35°C (Mars landing) </a:t>
            </a:r>
          </a:p>
          <a:p>
            <a:pPr marL="457200" lvl="1" indent="0" algn="ctr">
              <a:buNone/>
            </a:pPr>
            <a:r>
              <a:rPr lang="fr-FR" sz="1800" dirty="0" smtClean="0">
                <a:latin typeface="DIN Light" pitchFamily="18" charset="0"/>
              </a:rPr>
              <a:t>				    </a:t>
            </a:r>
            <a:r>
              <a:rPr lang="fr-FR" sz="1800" b="1" dirty="0" smtClean="0">
                <a:solidFill>
                  <a:schemeClr val="accent1"/>
                </a:solidFill>
                <a:latin typeface="DIN Light" pitchFamily="18" charset="0"/>
              </a:rPr>
              <a:t>-60°C </a:t>
            </a:r>
            <a:r>
              <a:rPr lang="fr-FR" sz="1800" dirty="0" smtClean="0">
                <a:latin typeface="DIN Light" pitchFamily="18" charset="0"/>
              </a:rPr>
              <a:t>/ +60°C (Release </a:t>
            </a:r>
            <a:r>
              <a:rPr lang="fr-FR" sz="1800" dirty="0" err="1" smtClean="0">
                <a:latin typeface="DIN Light" pitchFamily="18" charset="0"/>
              </a:rPr>
              <a:t>events</a:t>
            </a:r>
            <a:r>
              <a:rPr lang="fr-FR" sz="1800" dirty="0" smtClean="0">
                <a:latin typeface="DIN Light" pitchFamily="18" charset="0"/>
              </a:rPr>
              <a:t>)</a:t>
            </a:r>
          </a:p>
          <a:p>
            <a:pPr marL="457200" lvl="1" indent="0" algn="ctr">
              <a:buNone/>
            </a:pPr>
            <a:endParaRPr lang="fr-FR" sz="16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Random</a:t>
            </a:r>
            <a:r>
              <a:rPr lang="fr-FR" sz="1800" dirty="0" smtClean="0">
                <a:latin typeface="DIN Light" pitchFamily="18" charset="0"/>
              </a:rPr>
              <a:t> and </a:t>
            </a:r>
            <a:r>
              <a:rPr lang="fr-FR" sz="1800" dirty="0" err="1" smtClean="0">
                <a:latin typeface="DIN Light" pitchFamily="18" charset="0"/>
              </a:rPr>
              <a:t>Attenuation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requirements</a:t>
            </a:r>
            <a:r>
              <a:rPr lang="fr-FR" sz="1800" dirty="0" smtClean="0">
                <a:latin typeface="DIN Light" pitchFamily="18" charset="0"/>
              </a:rPr>
              <a:t> :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 smtClean="0">
                <a:latin typeface="DIN Light" pitchFamily="18" charset="0"/>
              </a:rPr>
              <a:t>Shock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Attenuation</a:t>
            </a:r>
            <a:r>
              <a:rPr lang="fr-FR" sz="1800" dirty="0" smtClean="0">
                <a:latin typeface="DIN Light" pitchFamily="18" charset="0"/>
              </a:rPr>
              <a:t> </a:t>
            </a:r>
            <a:r>
              <a:rPr lang="fr-FR" sz="1800" dirty="0" err="1" smtClean="0">
                <a:latin typeface="DIN Light" pitchFamily="18" charset="0"/>
              </a:rPr>
              <a:t>requirements</a:t>
            </a:r>
            <a:r>
              <a:rPr lang="fr-FR" sz="1800" dirty="0" smtClean="0">
                <a:latin typeface="DIN Light" pitchFamily="18" charset="0"/>
              </a:rPr>
              <a:t> :  </a:t>
            </a:r>
            <a:endParaRPr lang="fr-FR" sz="1800" dirty="0"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 smtClean="0"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fr-FR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 algn="just">
              <a:buNone/>
            </a:pPr>
            <a:endParaRPr lang="en-US" sz="1800" b="1" dirty="0">
              <a:solidFill>
                <a:srgbClr val="0070C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800" b="1" dirty="0" smtClean="0">
              <a:solidFill>
                <a:srgbClr val="0070C0"/>
              </a:solidFill>
              <a:latin typeface="DIN Light" pitchFamily="18" charset="0"/>
            </a:endParaRPr>
          </a:p>
          <a:p>
            <a:pPr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DIN Light" pitchFamily="18" charset="0"/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en-US" sz="1400" dirty="0" smtClean="0"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b="1" dirty="0" smtClean="0">
              <a:solidFill>
                <a:srgbClr val="FF0000"/>
              </a:solidFill>
              <a:latin typeface="DIN Light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DIN Ligh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78" y="3140968"/>
            <a:ext cx="275020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967832"/>
            <a:ext cx="3134385" cy="8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242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14458</TotalTime>
  <Words>890</Words>
  <Application>Microsoft Office PowerPoint</Application>
  <PresentationFormat>On-screen Show (4:3)</PresentationFormat>
  <Paragraphs>718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DIN Light</vt:lpstr>
      <vt:lpstr>Symbol</vt:lpstr>
      <vt:lpstr>Wingdings</vt:lpstr>
      <vt:lpstr>1_Thème Office</vt:lpstr>
      <vt:lpstr>7_Conception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ROBERT Philippe</dc:creator>
  <cp:lastModifiedBy>John Holst</cp:lastModifiedBy>
  <cp:revision>1244</cp:revision>
  <dcterms:created xsi:type="dcterms:W3CDTF">2010-04-09T08:07:40Z</dcterms:created>
  <dcterms:modified xsi:type="dcterms:W3CDTF">2016-04-07T17:58:50Z</dcterms:modified>
</cp:coreProperties>
</file>